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05" r:id="rId2"/>
    <p:sldId id="306" r:id="rId3"/>
    <p:sldId id="307" r:id="rId4"/>
    <p:sldId id="309" r:id="rId5"/>
    <p:sldId id="308" r:id="rId6"/>
    <p:sldId id="310" r:id="rId7"/>
    <p:sldId id="312" r:id="rId8"/>
    <p:sldId id="311" r:id="rId9"/>
    <p:sldId id="32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3" r:id="rId20"/>
    <p:sldId id="347" r:id="rId21"/>
    <p:sldId id="324" r:id="rId22"/>
    <p:sldId id="325" r:id="rId23"/>
    <p:sldId id="326" r:id="rId24"/>
    <p:sldId id="328" r:id="rId25"/>
    <p:sldId id="329" r:id="rId26"/>
    <p:sldId id="330" r:id="rId27"/>
    <p:sldId id="331" r:id="rId28"/>
    <p:sldId id="332" r:id="rId29"/>
    <p:sldId id="348" r:id="rId30"/>
    <p:sldId id="337" r:id="rId31"/>
    <p:sldId id="333" r:id="rId32"/>
    <p:sldId id="334" r:id="rId33"/>
    <p:sldId id="335" r:id="rId34"/>
    <p:sldId id="336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51" r:id="rId45"/>
    <p:sldId id="350" r:id="rId4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0066"/>
    <a:srgbClr val="FF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32" autoAdjust="0"/>
  </p:normalViewPr>
  <p:slideViewPr>
    <p:cSldViewPr snapToGrid="0">
      <p:cViewPr varScale="1">
        <p:scale>
          <a:sx n="103" d="100"/>
          <a:sy n="103" d="100"/>
        </p:scale>
        <p:origin x="-1134" y="-90"/>
      </p:cViewPr>
      <p:guideLst>
        <p:guide orient="horz" pos="113"/>
        <p:guide pos="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1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55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9FEEB-A6F6-4BF8-9A4D-8A631F424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7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28BD24-70F0-4383-9732-E89ACB1F5A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5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modeltitel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65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2775" y="6234113"/>
            <a:ext cx="66294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nl-BE" smtClean="0"/>
              <a:t>Verificatiebureau Benchmarking Vlaanderen 010-094</a:t>
            </a:r>
            <a:endParaRPr lang="nl-BE"/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00050" y="6046788"/>
            <a:ext cx="1168400" cy="622300"/>
            <a:chOff x="252" y="3809"/>
            <a:chExt cx="736" cy="392"/>
          </a:xfrm>
        </p:grpSpPr>
        <p:grpSp>
          <p:nvGrpSpPr>
            <p:cNvPr id="3084" name="Group 12"/>
            <p:cNvGrpSpPr>
              <a:grpSpLocks noChangeAspect="1"/>
            </p:cNvGrpSpPr>
            <p:nvPr userDrawn="1"/>
          </p:nvGrpSpPr>
          <p:grpSpPr bwMode="auto">
            <a:xfrm>
              <a:off x="252" y="3809"/>
              <a:ext cx="736" cy="392"/>
              <a:chOff x="924" y="1706"/>
              <a:chExt cx="1376" cy="733"/>
            </a:xfrm>
          </p:grpSpPr>
          <p:sp>
            <p:nvSpPr>
              <p:cNvPr id="3085" name="Freeform 13"/>
              <p:cNvSpPr>
                <a:spLocks noChangeAspect="1"/>
              </p:cNvSpPr>
              <p:nvPr/>
            </p:nvSpPr>
            <p:spPr bwMode="auto">
              <a:xfrm>
                <a:off x="1695" y="1819"/>
                <a:ext cx="605" cy="507"/>
              </a:xfrm>
              <a:custGeom>
                <a:avLst/>
                <a:gdLst/>
                <a:ahLst/>
                <a:cxnLst>
                  <a:cxn ang="0">
                    <a:pos x="2543" y="0"/>
                  </a:cxn>
                  <a:cxn ang="0">
                    <a:pos x="3024" y="0"/>
                  </a:cxn>
                  <a:cxn ang="0">
                    <a:pos x="480" y="2535"/>
                  </a:cxn>
                  <a:cxn ang="0">
                    <a:pos x="0" y="2535"/>
                  </a:cxn>
                  <a:cxn ang="0">
                    <a:pos x="2543" y="0"/>
                  </a:cxn>
                </a:cxnLst>
                <a:rect l="0" t="0" r="r" b="b"/>
                <a:pathLst>
                  <a:path w="3024" h="2535">
                    <a:moveTo>
                      <a:pt x="2543" y="0"/>
                    </a:moveTo>
                    <a:lnTo>
                      <a:pt x="3024" y="0"/>
                    </a:lnTo>
                    <a:lnTo>
                      <a:pt x="480" y="2535"/>
                    </a:lnTo>
                    <a:lnTo>
                      <a:pt x="0" y="2535"/>
                    </a:lnTo>
                    <a:lnTo>
                      <a:pt x="2543" y="0"/>
                    </a:lnTo>
                    <a:close/>
                  </a:path>
                </a:pathLst>
              </a:custGeom>
              <a:solidFill>
                <a:srgbClr val="969696"/>
              </a:solidFill>
              <a:ln w="0">
                <a:solidFill>
                  <a:srgbClr val="96969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6" name="Freeform 14"/>
              <p:cNvSpPr>
                <a:spLocks noChangeAspect="1" noEditPoints="1"/>
              </p:cNvSpPr>
              <p:nvPr/>
            </p:nvSpPr>
            <p:spPr bwMode="auto">
              <a:xfrm>
                <a:off x="1474" y="1706"/>
                <a:ext cx="412" cy="620"/>
              </a:xfrm>
              <a:custGeom>
                <a:avLst/>
                <a:gdLst/>
                <a:ahLst/>
                <a:cxnLst>
                  <a:cxn ang="0">
                    <a:pos x="1100" y="3103"/>
                  </a:cxn>
                  <a:cxn ang="0">
                    <a:pos x="1333" y="3085"/>
                  </a:cxn>
                  <a:cxn ang="0">
                    <a:pos x="1525" y="3036"/>
                  </a:cxn>
                  <a:cxn ang="0">
                    <a:pos x="1681" y="2968"/>
                  </a:cxn>
                  <a:cxn ang="0">
                    <a:pos x="1805" y="2873"/>
                  </a:cxn>
                  <a:cxn ang="0">
                    <a:pos x="1913" y="2737"/>
                  </a:cxn>
                  <a:cxn ang="0">
                    <a:pos x="1997" y="2561"/>
                  </a:cxn>
                  <a:cxn ang="0">
                    <a:pos x="2049" y="2362"/>
                  </a:cxn>
                  <a:cxn ang="0">
                    <a:pos x="2059" y="2171"/>
                  </a:cxn>
                  <a:cxn ang="0">
                    <a:pos x="2045" y="2040"/>
                  </a:cxn>
                  <a:cxn ang="0">
                    <a:pos x="2017" y="1923"/>
                  </a:cxn>
                  <a:cxn ang="0">
                    <a:pos x="1972" y="1809"/>
                  </a:cxn>
                  <a:cxn ang="0">
                    <a:pos x="1909" y="1710"/>
                  </a:cxn>
                  <a:cxn ang="0">
                    <a:pos x="1834" y="1620"/>
                  </a:cxn>
                  <a:cxn ang="0">
                    <a:pos x="1740" y="1547"/>
                  </a:cxn>
                  <a:cxn ang="0">
                    <a:pos x="1636" y="1489"/>
                  </a:cxn>
                  <a:cxn ang="0">
                    <a:pos x="1590" y="1425"/>
                  </a:cxn>
                  <a:cxn ang="0">
                    <a:pos x="1746" y="1290"/>
                  </a:cxn>
                  <a:cxn ang="0">
                    <a:pos x="1854" y="1122"/>
                  </a:cxn>
                  <a:cxn ang="0">
                    <a:pos x="1913" y="941"/>
                  </a:cxn>
                  <a:cxn ang="0">
                    <a:pos x="1923" y="742"/>
                  </a:cxn>
                  <a:cxn ang="0">
                    <a:pos x="1886" y="534"/>
                  </a:cxn>
                  <a:cxn ang="0">
                    <a:pos x="1792" y="336"/>
                  </a:cxn>
                  <a:cxn ang="0">
                    <a:pos x="1652" y="176"/>
                  </a:cxn>
                  <a:cxn ang="0">
                    <a:pos x="1500" y="82"/>
                  </a:cxn>
                  <a:cxn ang="0">
                    <a:pos x="1392" y="46"/>
                  </a:cxn>
                  <a:cxn ang="0">
                    <a:pos x="1271" y="18"/>
                  </a:cxn>
                  <a:cxn ang="0">
                    <a:pos x="1135" y="5"/>
                  </a:cxn>
                  <a:cxn ang="0">
                    <a:pos x="0" y="0"/>
                  </a:cxn>
                  <a:cxn ang="0">
                    <a:pos x="1053" y="1669"/>
                  </a:cxn>
                  <a:cxn ang="0">
                    <a:pos x="1167" y="1678"/>
                  </a:cxn>
                  <a:cxn ang="0">
                    <a:pos x="1268" y="1687"/>
                  </a:cxn>
                  <a:cxn ang="0">
                    <a:pos x="1354" y="1710"/>
                  </a:cxn>
                  <a:cxn ang="0">
                    <a:pos x="1454" y="1750"/>
                  </a:cxn>
                  <a:cxn ang="0">
                    <a:pos x="1562" y="1842"/>
                  </a:cxn>
                  <a:cxn ang="0">
                    <a:pos x="1639" y="1968"/>
                  </a:cxn>
                  <a:cxn ang="0">
                    <a:pos x="1681" y="2117"/>
                  </a:cxn>
                  <a:cxn ang="0">
                    <a:pos x="1681" y="2275"/>
                  </a:cxn>
                  <a:cxn ang="0">
                    <a:pos x="1652" y="2407"/>
                  </a:cxn>
                  <a:cxn ang="0">
                    <a:pos x="1600" y="2515"/>
                  </a:cxn>
                  <a:cxn ang="0">
                    <a:pos x="1531" y="2606"/>
                  </a:cxn>
                  <a:cxn ang="0">
                    <a:pos x="1448" y="2664"/>
                  </a:cxn>
                  <a:cxn ang="0">
                    <a:pos x="1344" y="2705"/>
                  </a:cxn>
                  <a:cxn ang="0">
                    <a:pos x="1243" y="2728"/>
                  </a:cxn>
                  <a:cxn ang="0">
                    <a:pos x="1122" y="2737"/>
                  </a:cxn>
                  <a:cxn ang="0">
                    <a:pos x="361" y="1669"/>
                  </a:cxn>
                  <a:cxn ang="0">
                    <a:pos x="941" y="367"/>
                  </a:cxn>
                  <a:cxn ang="0">
                    <a:pos x="1073" y="372"/>
                  </a:cxn>
                  <a:cxn ang="0">
                    <a:pos x="1181" y="381"/>
                  </a:cxn>
                  <a:cxn ang="0">
                    <a:pos x="1268" y="394"/>
                  </a:cxn>
                  <a:cxn ang="0">
                    <a:pos x="1347" y="421"/>
                  </a:cxn>
                  <a:cxn ang="0">
                    <a:pos x="1448" y="494"/>
                  </a:cxn>
                  <a:cxn ang="0">
                    <a:pos x="1521" y="597"/>
                  </a:cxn>
                  <a:cxn ang="0">
                    <a:pos x="1562" y="733"/>
                  </a:cxn>
                  <a:cxn ang="0">
                    <a:pos x="1569" y="883"/>
                  </a:cxn>
                  <a:cxn ang="0">
                    <a:pos x="1545" y="1023"/>
                  </a:cxn>
                  <a:cxn ang="0">
                    <a:pos x="1483" y="1140"/>
                  </a:cxn>
                  <a:cxn ang="0">
                    <a:pos x="1389" y="1226"/>
                  </a:cxn>
                  <a:cxn ang="0">
                    <a:pos x="1281" y="1271"/>
                  </a:cxn>
                  <a:cxn ang="0">
                    <a:pos x="1216" y="1286"/>
                  </a:cxn>
                  <a:cxn ang="0">
                    <a:pos x="1132" y="1299"/>
                  </a:cxn>
                  <a:cxn ang="0">
                    <a:pos x="1035" y="1304"/>
                  </a:cxn>
                  <a:cxn ang="0">
                    <a:pos x="361" y="1304"/>
                  </a:cxn>
                </a:cxnLst>
                <a:rect l="0" t="0" r="r" b="b"/>
                <a:pathLst>
                  <a:path w="2059" h="3103">
                    <a:moveTo>
                      <a:pt x="0" y="0"/>
                    </a:moveTo>
                    <a:lnTo>
                      <a:pt x="0" y="3103"/>
                    </a:lnTo>
                    <a:lnTo>
                      <a:pt x="1038" y="3103"/>
                    </a:lnTo>
                    <a:lnTo>
                      <a:pt x="1100" y="3103"/>
                    </a:lnTo>
                    <a:lnTo>
                      <a:pt x="1164" y="3099"/>
                    </a:lnTo>
                    <a:lnTo>
                      <a:pt x="1222" y="3094"/>
                    </a:lnTo>
                    <a:lnTo>
                      <a:pt x="1278" y="3090"/>
                    </a:lnTo>
                    <a:lnTo>
                      <a:pt x="1333" y="3085"/>
                    </a:lnTo>
                    <a:lnTo>
                      <a:pt x="1385" y="3076"/>
                    </a:lnTo>
                    <a:lnTo>
                      <a:pt x="1434" y="3063"/>
                    </a:lnTo>
                    <a:lnTo>
                      <a:pt x="1479" y="3049"/>
                    </a:lnTo>
                    <a:lnTo>
                      <a:pt x="1525" y="3036"/>
                    </a:lnTo>
                    <a:lnTo>
                      <a:pt x="1565" y="3022"/>
                    </a:lnTo>
                    <a:lnTo>
                      <a:pt x="1604" y="3004"/>
                    </a:lnTo>
                    <a:lnTo>
                      <a:pt x="1642" y="2986"/>
                    </a:lnTo>
                    <a:lnTo>
                      <a:pt x="1681" y="2968"/>
                    </a:lnTo>
                    <a:lnTo>
                      <a:pt x="1715" y="2945"/>
                    </a:lnTo>
                    <a:lnTo>
                      <a:pt x="1746" y="2923"/>
                    </a:lnTo>
                    <a:lnTo>
                      <a:pt x="1777" y="2900"/>
                    </a:lnTo>
                    <a:lnTo>
                      <a:pt x="1805" y="2873"/>
                    </a:lnTo>
                    <a:lnTo>
                      <a:pt x="1834" y="2840"/>
                    </a:lnTo>
                    <a:lnTo>
                      <a:pt x="1861" y="2809"/>
                    </a:lnTo>
                    <a:lnTo>
                      <a:pt x="1889" y="2773"/>
                    </a:lnTo>
                    <a:lnTo>
                      <a:pt x="1913" y="2737"/>
                    </a:lnTo>
                    <a:lnTo>
                      <a:pt x="1933" y="2696"/>
                    </a:lnTo>
                    <a:lnTo>
                      <a:pt x="1958" y="2651"/>
                    </a:lnTo>
                    <a:lnTo>
                      <a:pt x="1978" y="2606"/>
                    </a:lnTo>
                    <a:lnTo>
                      <a:pt x="1997" y="2561"/>
                    </a:lnTo>
                    <a:lnTo>
                      <a:pt x="2013" y="2511"/>
                    </a:lnTo>
                    <a:lnTo>
                      <a:pt x="2027" y="2461"/>
                    </a:lnTo>
                    <a:lnTo>
                      <a:pt x="2037" y="2412"/>
                    </a:lnTo>
                    <a:lnTo>
                      <a:pt x="2049" y="2362"/>
                    </a:lnTo>
                    <a:lnTo>
                      <a:pt x="2052" y="2311"/>
                    </a:lnTo>
                    <a:lnTo>
                      <a:pt x="2055" y="2257"/>
                    </a:lnTo>
                    <a:lnTo>
                      <a:pt x="2059" y="2203"/>
                    </a:lnTo>
                    <a:lnTo>
                      <a:pt x="2059" y="2171"/>
                    </a:lnTo>
                    <a:lnTo>
                      <a:pt x="2055" y="2135"/>
                    </a:lnTo>
                    <a:lnTo>
                      <a:pt x="2052" y="2104"/>
                    </a:lnTo>
                    <a:lnTo>
                      <a:pt x="2049" y="2072"/>
                    </a:lnTo>
                    <a:lnTo>
                      <a:pt x="2045" y="2040"/>
                    </a:lnTo>
                    <a:lnTo>
                      <a:pt x="2037" y="2013"/>
                    </a:lnTo>
                    <a:lnTo>
                      <a:pt x="2030" y="1982"/>
                    </a:lnTo>
                    <a:lnTo>
                      <a:pt x="2024" y="1950"/>
                    </a:lnTo>
                    <a:lnTo>
                      <a:pt x="2017" y="1923"/>
                    </a:lnTo>
                    <a:lnTo>
                      <a:pt x="2007" y="1896"/>
                    </a:lnTo>
                    <a:lnTo>
                      <a:pt x="1997" y="1864"/>
                    </a:lnTo>
                    <a:lnTo>
                      <a:pt x="1982" y="1837"/>
                    </a:lnTo>
                    <a:lnTo>
                      <a:pt x="1972" y="1809"/>
                    </a:lnTo>
                    <a:lnTo>
                      <a:pt x="1958" y="1787"/>
                    </a:lnTo>
                    <a:lnTo>
                      <a:pt x="1941" y="1759"/>
                    </a:lnTo>
                    <a:lnTo>
                      <a:pt x="1926" y="1732"/>
                    </a:lnTo>
                    <a:lnTo>
                      <a:pt x="1909" y="1710"/>
                    </a:lnTo>
                    <a:lnTo>
                      <a:pt x="1892" y="1683"/>
                    </a:lnTo>
                    <a:lnTo>
                      <a:pt x="1871" y="1660"/>
                    </a:lnTo>
                    <a:lnTo>
                      <a:pt x="1854" y="1642"/>
                    </a:lnTo>
                    <a:lnTo>
                      <a:pt x="1834" y="1620"/>
                    </a:lnTo>
                    <a:lnTo>
                      <a:pt x="1809" y="1601"/>
                    </a:lnTo>
                    <a:lnTo>
                      <a:pt x="1788" y="1583"/>
                    </a:lnTo>
                    <a:lnTo>
                      <a:pt x="1763" y="1565"/>
                    </a:lnTo>
                    <a:lnTo>
                      <a:pt x="1740" y="1547"/>
                    </a:lnTo>
                    <a:lnTo>
                      <a:pt x="1715" y="1529"/>
                    </a:lnTo>
                    <a:lnTo>
                      <a:pt x="1688" y="1516"/>
                    </a:lnTo>
                    <a:lnTo>
                      <a:pt x="1663" y="1502"/>
                    </a:lnTo>
                    <a:lnTo>
                      <a:pt x="1636" y="1489"/>
                    </a:lnTo>
                    <a:lnTo>
                      <a:pt x="1604" y="1475"/>
                    </a:lnTo>
                    <a:lnTo>
                      <a:pt x="1577" y="1462"/>
                    </a:lnTo>
                    <a:lnTo>
                      <a:pt x="1545" y="1453"/>
                    </a:lnTo>
                    <a:lnTo>
                      <a:pt x="1590" y="1425"/>
                    </a:lnTo>
                    <a:lnTo>
                      <a:pt x="1636" y="1394"/>
                    </a:lnTo>
                    <a:lnTo>
                      <a:pt x="1673" y="1362"/>
                    </a:lnTo>
                    <a:lnTo>
                      <a:pt x="1711" y="1326"/>
                    </a:lnTo>
                    <a:lnTo>
                      <a:pt x="1746" y="1290"/>
                    </a:lnTo>
                    <a:lnTo>
                      <a:pt x="1777" y="1253"/>
                    </a:lnTo>
                    <a:lnTo>
                      <a:pt x="1805" y="1212"/>
                    </a:lnTo>
                    <a:lnTo>
                      <a:pt x="1829" y="1167"/>
                    </a:lnTo>
                    <a:lnTo>
                      <a:pt x="1854" y="1122"/>
                    </a:lnTo>
                    <a:lnTo>
                      <a:pt x="1871" y="1081"/>
                    </a:lnTo>
                    <a:lnTo>
                      <a:pt x="1889" y="1032"/>
                    </a:lnTo>
                    <a:lnTo>
                      <a:pt x="1903" y="987"/>
                    </a:lnTo>
                    <a:lnTo>
                      <a:pt x="1913" y="941"/>
                    </a:lnTo>
                    <a:lnTo>
                      <a:pt x="1920" y="892"/>
                    </a:lnTo>
                    <a:lnTo>
                      <a:pt x="1923" y="842"/>
                    </a:lnTo>
                    <a:lnTo>
                      <a:pt x="1926" y="793"/>
                    </a:lnTo>
                    <a:lnTo>
                      <a:pt x="1923" y="742"/>
                    </a:lnTo>
                    <a:lnTo>
                      <a:pt x="1920" y="688"/>
                    </a:lnTo>
                    <a:lnTo>
                      <a:pt x="1909" y="638"/>
                    </a:lnTo>
                    <a:lnTo>
                      <a:pt x="1899" y="584"/>
                    </a:lnTo>
                    <a:lnTo>
                      <a:pt x="1886" y="534"/>
                    </a:lnTo>
                    <a:lnTo>
                      <a:pt x="1864" y="484"/>
                    </a:lnTo>
                    <a:lnTo>
                      <a:pt x="1844" y="435"/>
                    </a:lnTo>
                    <a:lnTo>
                      <a:pt x="1819" y="385"/>
                    </a:lnTo>
                    <a:lnTo>
                      <a:pt x="1792" y="336"/>
                    </a:lnTo>
                    <a:lnTo>
                      <a:pt x="1760" y="295"/>
                    </a:lnTo>
                    <a:lnTo>
                      <a:pt x="1729" y="250"/>
                    </a:lnTo>
                    <a:lnTo>
                      <a:pt x="1691" y="213"/>
                    </a:lnTo>
                    <a:lnTo>
                      <a:pt x="1652" y="176"/>
                    </a:lnTo>
                    <a:lnTo>
                      <a:pt x="1614" y="149"/>
                    </a:lnTo>
                    <a:lnTo>
                      <a:pt x="1569" y="118"/>
                    </a:lnTo>
                    <a:lnTo>
                      <a:pt x="1525" y="95"/>
                    </a:lnTo>
                    <a:lnTo>
                      <a:pt x="1500" y="82"/>
                    </a:lnTo>
                    <a:lnTo>
                      <a:pt x="1476" y="73"/>
                    </a:lnTo>
                    <a:lnTo>
                      <a:pt x="1448" y="64"/>
                    </a:lnTo>
                    <a:lnTo>
                      <a:pt x="1420" y="50"/>
                    </a:lnTo>
                    <a:lnTo>
                      <a:pt x="1392" y="46"/>
                    </a:lnTo>
                    <a:lnTo>
                      <a:pt x="1365" y="37"/>
                    </a:lnTo>
                    <a:lnTo>
                      <a:pt x="1333" y="28"/>
                    </a:lnTo>
                    <a:lnTo>
                      <a:pt x="1305" y="23"/>
                    </a:lnTo>
                    <a:lnTo>
                      <a:pt x="1271" y="18"/>
                    </a:lnTo>
                    <a:lnTo>
                      <a:pt x="1239" y="14"/>
                    </a:lnTo>
                    <a:lnTo>
                      <a:pt x="1204" y="9"/>
                    </a:lnTo>
                    <a:lnTo>
                      <a:pt x="1170" y="5"/>
                    </a:lnTo>
                    <a:lnTo>
                      <a:pt x="1135" y="5"/>
                    </a:lnTo>
                    <a:lnTo>
                      <a:pt x="1097" y="0"/>
                    </a:lnTo>
                    <a:lnTo>
                      <a:pt x="1059" y="0"/>
                    </a:lnTo>
                    <a:lnTo>
                      <a:pt x="1021" y="0"/>
                    </a:lnTo>
                    <a:lnTo>
                      <a:pt x="0" y="0"/>
                    </a:lnTo>
                    <a:close/>
                    <a:moveTo>
                      <a:pt x="361" y="1669"/>
                    </a:moveTo>
                    <a:lnTo>
                      <a:pt x="989" y="1669"/>
                    </a:lnTo>
                    <a:lnTo>
                      <a:pt x="1021" y="1669"/>
                    </a:lnTo>
                    <a:lnTo>
                      <a:pt x="1053" y="1669"/>
                    </a:lnTo>
                    <a:lnTo>
                      <a:pt x="1083" y="1674"/>
                    </a:lnTo>
                    <a:lnTo>
                      <a:pt x="1112" y="1674"/>
                    </a:lnTo>
                    <a:lnTo>
                      <a:pt x="1142" y="1674"/>
                    </a:lnTo>
                    <a:lnTo>
                      <a:pt x="1167" y="1678"/>
                    </a:lnTo>
                    <a:lnTo>
                      <a:pt x="1194" y="1678"/>
                    </a:lnTo>
                    <a:lnTo>
                      <a:pt x="1219" y="1683"/>
                    </a:lnTo>
                    <a:lnTo>
                      <a:pt x="1246" y="1687"/>
                    </a:lnTo>
                    <a:lnTo>
                      <a:pt x="1268" y="1687"/>
                    </a:lnTo>
                    <a:lnTo>
                      <a:pt x="1291" y="1692"/>
                    </a:lnTo>
                    <a:lnTo>
                      <a:pt x="1313" y="1696"/>
                    </a:lnTo>
                    <a:lnTo>
                      <a:pt x="1333" y="1705"/>
                    </a:lnTo>
                    <a:lnTo>
                      <a:pt x="1354" y="1710"/>
                    </a:lnTo>
                    <a:lnTo>
                      <a:pt x="1372" y="1714"/>
                    </a:lnTo>
                    <a:lnTo>
                      <a:pt x="1389" y="1719"/>
                    </a:lnTo>
                    <a:lnTo>
                      <a:pt x="1424" y="1737"/>
                    </a:lnTo>
                    <a:lnTo>
                      <a:pt x="1454" y="1750"/>
                    </a:lnTo>
                    <a:lnTo>
                      <a:pt x="1486" y="1773"/>
                    </a:lnTo>
                    <a:lnTo>
                      <a:pt x="1513" y="1791"/>
                    </a:lnTo>
                    <a:lnTo>
                      <a:pt x="1538" y="1815"/>
                    </a:lnTo>
                    <a:lnTo>
                      <a:pt x="1562" y="1842"/>
                    </a:lnTo>
                    <a:lnTo>
                      <a:pt x="1587" y="1869"/>
                    </a:lnTo>
                    <a:lnTo>
                      <a:pt x="1607" y="1900"/>
                    </a:lnTo>
                    <a:lnTo>
                      <a:pt x="1625" y="1937"/>
                    </a:lnTo>
                    <a:lnTo>
                      <a:pt x="1639" y="1968"/>
                    </a:lnTo>
                    <a:lnTo>
                      <a:pt x="1652" y="2004"/>
                    </a:lnTo>
                    <a:lnTo>
                      <a:pt x="1663" y="2040"/>
                    </a:lnTo>
                    <a:lnTo>
                      <a:pt x="1673" y="2081"/>
                    </a:lnTo>
                    <a:lnTo>
                      <a:pt x="1681" y="2117"/>
                    </a:lnTo>
                    <a:lnTo>
                      <a:pt x="1684" y="2162"/>
                    </a:lnTo>
                    <a:lnTo>
                      <a:pt x="1684" y="2203"/>
                    </a:lnTo>
                    <a:lnTo>
                      <a:pt x="1684" y="2239"/>
                    </a:lnTo>
                    <a:lnTo>
                      <a:pt x="1681" y="2275"/>
                    </a:lnTo>
                    <a:lnTo>
                      <a:pt x="1677" y="2311"/>
                    </a:lnTo>
                    <a:lnTo>
                      <a:pt x="1669" y="2344"/>
                    </a:lnTo>
                    <a:lnTo>
                      <a:pt x="1663" y="2375"/>
                    </a:lnTo>
                    <a:lnTo>
                      <a:pt x="1652" y="2407"/>
                    </a:lnTo>
                    <a:lnTo>
                      <a:pt x="1642" y="2434"/>
                    </a:lnTo>
                    <a:lnTo>
                      <a:pt x="1632" y="2466"/>
                    </a:lnTo>
                    <a:lnTo>
                      <a:pt x="1617" y="2493"/>
                    </a:lnTo>
                    <a:lnTo>
                      <a:pt x="1600" y="2515"/>
                    </a:lnTo>
                    <a:lnTo>
                      <a:pt x="1587" y="2542"/>
                    </a:lnTo>
                    <a:lnTo>
                      <a:pt x="1569" y="2565"/>
                    </a:lnTo>
                    <a:lnTo>
                      <a:pt x="1552" y="2583"/>
                    </a:lnTo>
                    <a:lnTo>
                      <a:pt x="1531" y="2606"/>
                    </a:lnTo>
                    <a:lnTo>
                      <a:pt x="1513" y="2619"/>
                    </a:lnTo>
                    <a:lnTo>
                      <a:pt x="1493" y="2637"/>
                    </a:lnTo>
                    <a:lnTo>
                      <a:pt x="1473" y="2651"/>
                    </a:lnTo>
                    <a:lnTo>
                      <a:pt x="1448" y="2664"/>
                    </a:lnTo>
                    <a:lnTo>
                      <a:pt x="1424" y="2678"/>
                    </a:lnTo>
                    <a:lnTo>
                      <a:pt x="1399" y="2687"/>
                    </a:lnTo>
                    <a:lnTo>
                      <a:pt x="1372" y="2700"/>
                    </a:lnTo>
                    <a:lnTo>
                      <a:pt x="1344" y="2705"/>
                    </a:lnTo>
                    <a:lnTo>
                      <a:pt x="1316" y="2714"/>
                    </a:lnTo>
                    <a:lnTo>
                      <a:pt x="1285" y="2723"/>
                    </a:lnTo>
                    <a:lnTo>
                      <a:pt x="1264" y="2728"/>
                    </a:lnTo>
                    <a:lnTo>
                      <a:pt x="1243" y="2728"/>
                    </a:lnTo>
                    <a:lnTo>
                      <a:pt x="1219" y="2732"/>
                    </a:lnTo>
                    <a:lnTo>
                      <a:pt x="1187" y="2732"/>
                    </a:lnTo>
                    <a:lnTo>
                      <a:pt x="1157" y="2737"/>
                    </a:lnTo>
                    <a:lnTo>
                      <a:pt x="1122" y="2737"/>
                    </a:lnTo>
                    <a:lnTo>
                      <a:pt x="1080" y="2737"/>
                    </a:lnTo>
                    <a:lnTo>
                      <a:pt x="1038" y="2737"/>
                    </a:lnTo>
                    <a:lnTo>
                      <a:pt x="361" y="2737"/>
                    </a:lnTo>
                    <a:lnTo>
                      <a:pt x="361" y="1669"/>
                    </a:lnTo>
                    <a:close/>
                    <a:moveTo>
                      <a:pt x="361" y="1304"/>
                    </a:moveTo>
                    <a:lnTo>
                      <a:pt x="361" y="367"/>
                    </a:lnTo>
                    <a:lnTo>
                      <a:pt x="907" y="367"/>
                    </a:lnTo>
                    <a:lnTo>
                      <a:pt x="941" y="367"/>
                    </a:lnTo>
                    <a:lnTo>
                      <a:pt x="976" y="367"/>
                    </a:lnTo>
                    <a:lnTo>
                      <a:pt x="1007" y="367"/>
                    </a:lnTo>
                    <a:lnTo>
                      <a:pt x="1041" y="367"/>
                    </a:lnTo>
                    <a:lnTo>
                      <a:pt x="1073" y="372"/>
                    </a:lnTo>
                    <a:lnTo>
                      <a:pt x="1100" y="372"/>
                    </a:lnTo>
                    <a:lnTo>
                      <a:pt x="1129" y="376"/>
                    </a:lnTo>
                    <a:lnTo>
                      <a:pt x="1157" y="376"/>
                    </a:lnTo>
                    <a:lnTo>
                      <a:pt x="1181" y="381"/>
                    </a:lnTo>
                    <a:lnTo>
                      <a:pt x="1204" y="385"/>
                    </a:lnTo>
                    <a:lnTo>
                      <a:pt x="1226" y="385"/>
                    </a:lnTo>
                    <a:lnTo>
                      <a:pt x="1250" y="390"/>
                    </a:lnTo>
                    <a:lnTo>
                      <a:pt x="1268" y="394"/>
                    </a:lnTo>
                    <a:lnTo>
                      <a:pt x="1288" y="399"/>
                    </a:lnTo>
                    <a:lnTo>
                      <a:pt x="1305" y="403"/>
                    </a:lnTo>
                    <a:lnTo>
                      <a:pt x="1320" y="408"/>
                    </a:lnTo>
                    <a:lnTo>
                      <a:pt x="1347" y="421"/>
                    </a:lnTo>
                    <a:lnTo>
                      <a:pt x="1375" y="435"/>
                    </a:lnTo>
                    <a:lnTo>
                      <a:pt x="1402" y="453"/>
                    </a:lnTo>
                    <a:lnTo>
                      <a:pt x="1427" y="471"/>
                    </a:lnTo>
                    <a:lnTo>
                      <a:pt x="1448" y="494"/>
                    </a:lnTo>
                    <a:lnTo>
                      <a:pt x="1469" y="516"/>
                    </a:lnTo>
                    <a:lnTo>
                      <a:pt x="1490" y="543"/>
                    </a:lnTo>
                    <a:lnTo>
                      <a:pt x="1506" y="570"/>
                    </a:lnTo>
                    <a:lnTo>
                      <a:pt x="1521" y="597"/>
                    </a:lnTo>
                    <a:lnTo>
                      <a:pt x="1535" y="629"/>
                    </a:lnTo>
                    <a:lnTo>
                      <a:pt x="1545" y="665"/>
                    </a:lnTo>
                    <a:lnTo>
                      <a:pt x="1555" y="697"/>
                    </a:lnTo>
                    <a:lnTo>
                      <a:pt x="1562" y="733"/>
                    </a:lnTo>
                    <a:lnTo>
                      <a:pt x="1565" y="770"/>
                    </a:lnTo>
                    <a:lnTo>
                      <a:pt x="1569" y="806"/>
                    </a:lnTo>
                    <a:lnTo>
                      <a:pt x="1569" y="842"/>
                    </a:lnTo>
                    <a:lnTo>
                      <a:pt x="1569" y="883"/>
                    </a:lnTo>
                    <a:lnTo>
                      <a:pt x="1565" y="919"/>
                    </a:lnTo>
                    <a:lnTo>
                      <a:pt x="1562" y="955"/>
                    </a:lnTo>
                    <a:lnTo>
                      <a:pt x="1552" y="991"/>
                    </a:lnTo>
                    <a:lnTo>
                      <a:pt x="1545" y="1023"/>
                    </a:lnTo>
                    <a:lnTo>
                      <a:pt x="1531" y="1054"/>
                    </a:lnTo>
                    <a:lnTo>
                      <a:pt x="1517" y="1086"/>
                    </a:lnTo>
                    <a:lnTo>
                      <a:pt x="1503" y="1113"/>
                    </a:lnTo>
                    <a:lnTo>
                      <a:pt x="1483" y="1140"/>
                    </a:lnTo>
                    <a:lnTo>
                      <a:pt x="1461" y="1163"/>
                    </a:lnTo>
                    <a:lnTo>
                      <a:pt x="1441" y="1185"/>
                    </a:lnTo>
                    <a:lnTo>
                      <a:pt x="1413" y="1208"/>
                    </a:lnTo>
                    <a:lnTo>
                      <a:pt x="1389" y="1226"/>
                    </a:lnTo>
                    <a:lnTo>
                      <a:pt x="1357" y="1239"/>
                    </a:lnTo>
                    <a:lnTo>
                      <a:pt x="1327" y="1253"/>
                    </a:lnTo>
                    <a:lnTo>
                      <a:pt x="1295" y="1266"/>
                    </a:lnTo>
                    <a:lnTo>
                      <a:pt x="1281" y="1271"/>
                    </a:lnTo>
                    <a:lnTo>
                      <a:pt x="1264" y="1275"/>
                    </a:lnTo>
                    <a:lnTo>
                      <a:pt x="1250" y="1281"/>
                    </a:lnTo>
                    <a:lnTo>
                      <a:pt x="1233" y="1286"/>
                    </a:lnTo>
                    <a:lnTo>
                      <a:pt x="1216" y="1286"/>
                    </a:lnTo>
                    <a:lnTo>
                      <a:pt x="1198" y="1290"/>
                    </a:lnTo>
                    <a:lnTo>
                      <a:pt x="1177" y="1295"/>
                    </a:lnTo>
                    <a:lnTo>
                      <a:pt x="1157" y="1295"/>
                    </a:lnTo>
                    <a:lnTo>
                      <a:pt x="1132" y="1299"/>
                    </a:lnTo>
                    <a:lnTo>
                      <a:pt x="1112" y="1299"/>
                    </a:lnTo>
                    <a:lnTo>
                      <a:pt x="1087" y="1299"/>
                    </a:lnTo>
                    <a:lnTo>
                      <a:pt x="1063" y="1304"/>
                    </a:lnTo>
                    <a:lnTo>
                      <a:pt x="1035" y="1304"/>
                    </a:lnTo>
                    <a:lnTo>
                      <a:pt x="1007" y="1304"/>
                    </a:lnTo>
                    <a:lnTo>
                      <a:pt x="979" y="1304"/>
                    </a:lnTo>
                    <a:lnTo>
                      <a:pt x="949" y="1304"/>
                    </a:lnTo>
                    <a:lnTo>
                      <a:pt x="361" y="1304"/>
                    </a:lnTo>
                    <a:close/>
                  </a:path>
                </a:pathLst>
              </a:custGeom>
              <a:solidFill>
                <a:srgbClr val="969696"/>
              </a:solidFill>
              <a:ln w="0">
                <a:solidFill>
                  <a:srgbClr val="96969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7" name="Freeform 15"/>
              <p:cNvSpPr>
                <a:spLocks noChangeAspect="1"/>
              </p:cNvSpPr>
              <p:nvPr/>
            </p:nvSpPr>
            <p:spPr bwMode="auto">
              <a:xfrm>
                <a:off x="1433" y="2383"/>
                <a:ext cx="453" cy="56"/>
              </a:xfrm>
              <a:custGeom>
                <a:avLst/>
                <a:gdLst/>
                <a:ahLst/>
                <a:cxnLst>
                  <a:cxn ang="0">
                    <a:pos x="566" y="0"/>
                  </a:cxn>
                  <a:cxn ang="0">
                    <a:pos x="0" y="282"/>
                  </a:cxn>
                  <a:cxn ang="0">
                    <a:pos x="1698" y="282"/>
                  </a:cxn>
                  <a:cxn ang="0">
                    <a:pos x="2264" y="0"/>
                  </a:cxn>
                  <a:cxn ang="0">
                    <a:pos x="566" y="0"/>
                  </a:cxn>
                </a:cxnLst>
                <a:rect l="0" t="0" r="r" b="b"/>
                <a:pathLst>
                  <a:path w="2264" h="282">
                    <a:moveTo>
                      <a:pt x="566" y="0"/>
                    </a:moveTo>
                    <a:lnTo>
                      <a:pt x="0" y="282"/>
                    </a:lnTo>
                    <a:lnTo>
                      <a:pt x="1698" y="282"/>
                    </a:lnTo>
                    <a:lnTo>
                      <a:pt x="2264" y="0"/>
                    </a:lnTo>
                    <a:lnTo>
                      <a:pt x="566" y="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8" name="Freeform 16"/>
              <p:cNvSpPr>
                <a:spLocks noChangeAspect="1"/>
              </p:cNvSpPr>
              <p:nvPr/>
            </p:nvSpPr>
            <p:spPr bwMode="auto">
              <a:xfrm>
                <a:off x="924" y="1819"/>
                <a:ext cx="509" cy="5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0" y="0"/>
                  </a:cxn>
                  <a:cxn ang="0">
                    <a:pos x="2544" y="2058"/>
                  </a:cxn>
                  <a:cxn ang="0">
                    <a:pos x="2544" y="2536"/>
                  </a:cxn>
                  <a:cxn ang="0">
                    <a:pos x="0" y="0"/>
                  </a:cxn>
                </a:cxnLst>
                <a:rect l="0" t="0" r="r" b="b"/>
                <a:pathLst>
                  <a:path w="2544" h="2536">
                    <a:moveTo>
                      <a:pt x="0" y="0"/>
                    </a:moveTo>
                    <a:lnTo>
                      <a:pt x="480" y="0"/>
                    </a:lnTo>
                    <a:lnTo>
                      <a:pt x="2544" y="2058"/>
                    </a:lnTo>
                    <a:lnTo>
                      <a:pt x="2544" y="25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8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9" name="Rectangle 17"/>
              <p:cNvSpPr>
                <a:spLocks noChangeAspect="1" noChangeArrowheads="1"/>
              </p:cNvSpPr>
              <p:nvPr/>
            </p:nvSpPr>
            <p:spPr bwMode="auto">
              <a:xfrm>
                <a:off x="924" y="2383"/>
                <a:ext cx="396" cy="56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0" name="Line 18"/>
              <p:cNvSpPr>
                <a:spLocks noChangeAspect="1" noChangeShapeType="1"/>
              </p:cNvSpPr>
              <p:nvPr/>
            </p:nvSpPr>
            <p:spPr bwMode="auto">
              <a:xfrm flipV="1">
                <a:off x="1474" y="1706"/>
                <a:ext cx="1" cy="620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1" name="Line 19"/>
              <p:cNvSpPr>
                <a:spLocks noChangeAspect="1" noChangeShapeType="1"/>
              </p:cNvSpPr>
              <p:nvPr/>
            </p:nvSpPr>
            <p:spPr bwMode="auto">
              <a:xfrm flipV="1">
                <a:off x="1474" y="1706"/>
                <a:ext cx="1" cy="620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2" name="Line 20"/>
              <p:cNvSpPr>
                <a:spLocks noChangeAspect="1" noChangeShapeType="1"/>
              </p:cNvSpPr>
              <p:nvPr/>
            </p:nvSpPr>
            <p:spPr bwMode="auto">
              <a:xfrm>
                <a:off x="1546" y="2040"/>
                <a:ext cx="1" cy="213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3" name="Line 21"/>
              <p:cNvSpPr>
                <a:spLocks noChangeAspect="1" noChangeShapeType="1"/>
              </p:cNvSpPr>
              <p:nvPr/>
            </p:nvSpPr>
            <p:spPr bwMode="auto">
              <a:xfrm>
                <a:off x="1546" y="1967"/>
                <a:ext cx="118" cy="1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4" name="Line 22"/>
              <p:cNvSpPr>
                <a:spLocks noChangeAspect="1" noChangeShapeType="1"/>
              </p:cNvSpPr>
              <p:nvPr/>
            </p:nvSpPr>
            <p:spPr bwMode="auto">
              <a:xfrm>
                <a:off x="1546" y="1779"/>
                <a:ext cx="1" cy="188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5" name="Freeform 23"/>
              <p:cNvSpPr>
                <a:spLocks noChangeAspect="1" noEditPoints="1"/>
              </p:cNvSpPr>
              <p:nvPr/>
            </p:nvSpPr>
            <p:spPr bwMode="auto">
              <a:xfrm>
                <a:off x="1433" y="1706"/>
                <a:ext cx="412" cy="620"/>
              </a:xfrm>
              <a:custGeom>
                <a:avLst/>
                <a:gdLst/>
                <a:ahLst/>
                <a:cxnLst>
                  <a:cxn ang="0">
                    <a:pos x="1100" y="3103"/>
                  </a:cxn>
                  <a:cxn ang="0">
                    <a:pos x="1334" y="3085"/>
                  </a:cxn>
                  <a:cxn ang="0">
                    <a:pos x="1524" y="3036"/>
                  </a:cxn>
                  <a:cxn ang="0">
                    <a:pos x="1680" y="2968"/>
                  </a:cxn>
                  <a:cxn ang="0">
                    <a:pos x="1805" y="2873"/>
                  </a:cxn>
                  <a:cxn ang="0">
                    <a:pos x="1913" y="2737"/>
                  </a:cxn>
                  <a:cxn ang="0">
                    <a:pos x="1996" y="2561"/>
                  </a:cxn>
                  <a:cxn ang="0">
                    <a:pos x="2048" y="2362"/>
                  </a:cxn>
                  <a:cxn ang="0">
                    <a:pos x="2059" y="2171"/>
                  </a:cxn>
                  <a:cxn ang="0">
                    <a:pos x="2044" y="2040"/>
                  </a:cxn>
                  <a:cxn ang="0">
                    <a:pos x="2017" y="1923"/>
                  </a:cxn>
                  <a:cxn ang="0">
                    <a:pos x="1972" y="1809"/>
                  </a:cxn>
                  <a:cxn ang="0">
                    <a:pos x="1910" y="1710"/>
                  </a:cxn>
                  <a:cxn ang="0">
                    <a:pos x="1833" y="1620"/>
                  </a:cxn>
                  <a:cxn ang="0">
                    <a:pos x="1739" y="1547"/>
                  </a:cxn>
                  <a:cxn ang="0">
                    <a:pos x="1635" y="1489"/>
                  </a:cxn>
                  <a:cxn ang="0">
                    <a:pos x="1590" y="1425"/>
                  </a:cxn>
                  <a:cxn ang="0">
                    <a:pos x="1747" y="1290"/>
                  </a:cxn>
                  <a:cxn ang="0">
                    <a:pos x="1854" y="1122"/>
                  </a:cxn>
                  <a:cxn ang="0">
                    <a:pos x="1913" y="941"/>
                  </a:cxn>
                  <a:cxn ang="0">
                    <a:pos x="1923" y="742"/>
                  </a:cxn>
                  <a:cxn ang="0">
                    <a:pos x="1885" y="534"/>
                  </a:cxn>
                  <a:cxn ang="0">
                    <a:pos x="1791" y="336"/>
                  </a:cxn>
                  <a:cxn ang="0">
                    <a:pos x="1653" y="176"/>
                  </a:cxn>
                  <a:cxn ang="0">
                    <a:pos x="1500" y="82"/>
                  </a:cxn>
                  <a:cxn ang="0">
                    <a:pos x="1392" y="46"/>
                  </a:cxn>
                  <a:cxn ang="0">
                    <a:pos x="1270" y="18"/>
                  </a:cxn>
                  <a:cxn ang="0">
                    <a:pos x="1135" y="5"/>
                  </a:cxn>
                  <a:cxn ang="0">
                    <a:pos x="0" y="0"/>
                  </a:cxn>
                  <a:cxn ang="0">
                    <a:pos x="1052" y="1669"/>
                  </a:cxn>
                  <a:cxn ang="0">
                    <a:pos x="1166" y="1678"/>
                  </a:cxn>
                  <a:cxn ang="0">
                    <a:pos x="1267" y="1687"/>
                  </a:cxn>
                  <a:cxn ang="0">
                    <a:pos x="1354" y="1710"/>
                  </a:cxn>
                  <a:cxn ang="0">
                    <a:pos x="1455" y="1750"/>
                  </a:cxn>
                  <a:cxn ang="0">
                    <a:pos x="1562" y="1842"/>
                  </a:cxn>
                  <a:cxn ang="0">
                    <a:pos x="1638" y="1968"/>
                  </a:cxn>
                  <a:cxn ang="0">
                    <a:pos x="1680" y="2117"/>
                  </a:cxn>
                  <a:cxn ang="0">
                    <a:pos x="1680" y="2275"/>
                  </a:cxn>
                  <a:cxn ang="0">
                    <a:pos x="1653" y="2407"/>
                  </a:cxn>
                  <a:cxn ang="0">
                    <a:pos x="1601" y="2515"/>
                  </a:cxn>
                  <a:cxn ang="0">
                    <a:pos x="1530" y="2606"/>
                  </a:cxn>
                  <a:cxn ang="0">
                    <a:pos x="1448" y="2664"/>
                  </a:cxn>
                  <a:cxn ang="0">
                    <a:pos x="1344" y="2705"/>
                  </a:cxn>
                  <a:cxn ang="0">
                    <a:pos x="1243" y="2728"/>
                  </a:cxn>
                  <a:cxn ang="0">
                    <a:pos x="1122" y="2737"/>
                  </a:cxn>
                  <a:cxn ang="0">
                    <a:pos x="361" y="1669"/>
                  </a:cxn>
                  <a:cxn ang="0">
                    <a:pos x="941" y="367"/>
                  </a:cxn>
                  <a:cxn ang="0">
                    <a:pos x="1073" y="372"/>
                  </a:cxn>
                  <a:cxn ang="0">
                    <a:pos x="1181" y="381"/>
                  </a:cxn>
                  <a:cxn ang="0">
                    <a:pos x="1267" y="394"/>
                  </a:cxn>
                  <a:cxn ang="0">
                    <a:pos x="1347" y="421"/>
                  </a:cxn>
                  <a:cxn ang="0">
                    <a:pos x="1448" y="494"/>
                  </a:cxn>
                  <a:cxn ang="0">
                    <a:pos x="1520" y="597"/>
                  </a:cxn>
                  <a:cxn ang="0">
                    <a:pos x="1562" y="733"/>
                  </a:cxn>
                  <a:cxn ang="0">
                    <a:pos x="1569" y="883"/>
                  </a:cxn>
                  <a:cxn ang="0">
                    <a:pos x="1545" y="1023"/>
                  </a:cxn>
                  <a:cxn ang="0">
                    <a:pos x="1482" y="1140"/>
                  </a:cxn>
                  <a:cxn ang="0">
                    <a:pos x="1389" y="1226"/>
                  </a:cxn>
                  <a:cxn ang="0">
                    <a:pos x="1281" y="1271"/>
                  </a:cxn>
                  <a:cxn ang="0">
                    <a:pos x="1215" y="1286"/>
                  </a:cxn>
                  <a:cxn ang="0">
                    <a:pos x="1132" y="1299"/>
                  </a:cxn>
                  <a:cxn ang="0">
                    <a:pos x="1035" y="1304"/>
                  </a:cxn>
                  <a:cxn ang="0">
                    <a:pos x="361" y="1304"/>
                  </a:cxn>
                </a:cxnLst>
                <a:rect l="0" t="0" r="r" b="b"/>
                <a:pathLst>
                  <a:path w="2059" h="3103">
                    <a:moveTo>
                      <a:pt x="0" y="0"/>
                    </a:moveTo>
                    <a:lnTo>
                      <a:pt x="0" y="3103"/>
                    </a:lnTo>
                    <a:lnTo>
                      <a:pt x="1038" y="3103"/>
                    </a:lnTo>
                    <a:lnTo>
                      <a:pt x="1100" y="3103"/>
                    </a:lnTo>
                    <a:lnTo>
                      <a:pt x="1163" y="3099"/>
                    </a:lnTo>
                    <a:lnTo>
                      <a:pt x="1221" y="3094"/>
                    </a:lnTo>
                    <a:lnTo>
                      <a:pt x="1278" y="3090"/>
                    </a:lnTo>
                    <a:lnTo>
                      <a:pt x="1334" y="3085"/>
                    </a:lnTo>
                    <a:lnTo>
                      <a:pt x="1386" y="3076"/>
                    </a:lnTo>
                    <a:lnTo>
                      <a:pt x="1434" y="3063"/>
                    </a:lnTo>
                    <a:lnTo>
                      <a:pt x="1478" y="3049"/>
                    </a:lnTo>
                    <a:lnTo>
                      <a:pt x="1524" y="3036"/>
                    </a:lnTo>
                    <a:lnTo>
                      <a:pt x="1566" y="3022"/>
                    </a:lnTo>
                    <a:lnTo>
                      <a:pt x="1604" y="3004"/>
                    </a:lnTo>
                    <a:lnTo>
                      <a:pt x="1642" y="2986"/>
                    </a:lnTo>
                    <a:lnTo>
                      <a:pt x="1680" y="2968"/>
                    </a:lnTo>
                    <a:lnTo>
                      <a:pt x="1715" y="2945"/>
                    </a:lnTo>
                    <a:lnTo>
                      <a:pt x="1747" y="2923"/>
                    </a:lnTo>
                    <a:lnTo>
                      <a:pt x="1777" y="2900"/>
                    </a:lnTo>
                    <a:lnTo>
                      <a:pt x="1805" y="2873"/>
                    </a:lnTo>
                    <a:lnTo>
                      <a:pt x="1833" y="2840"/>
                    </a:lnTo>
                    <a:lnTo>
                      <a:pt x="1861" y="2809"/>
                    </a:lnTo>
                    <a:lnTo>
                      <a:pt x="1888" y="2773"/>
                    </a:lnTo>
                    <a:lnTo>
                      <a:pt x="1913" y="2737"/>
                    </a:lnTo>
                    <a:lnTo>
                      <a:pt x="1933" y="2696"/>
                    </a:lnTo>
                    <a:lnTo>
                      <a:pt x="1958" y="2651"/>
                    </a:lnTo>
                    <a:lnTo>
                      <a:pt x="1979" y="2606"/>
                    </a:lnTo>
                    <a:lnTo>
                      <a:pt x="1996" y="2561"/>
                    </a:lnTo>
                    <a:lnTo>
                      <a:pt x="2014" y="2511"/>
                    </a:lnTo>
                    <a:lnTo>
                      <a:pt x="2027" y="2461"/>
                    </a:lnTo>
                    <a:lnTo>
                      <a:pt x="2037" y="2412"/>
                    </a:lnTo>
                    <a:lnTo>
                      <a:pt x="2048" y="2362"/>
                    </a:lnTo>
                    <a:lnTo>
                      <a:pt x="2051" y="2311"/>
                    </a:lnTo>
                    <a:lnTo>
                      <a:pt x="2056" y="2257"/>
                    </a:lnTo>
                    <a:lnTo>
                      <a:pt x="2059" y="2203"/>
                    </a:lnTo>
                    <a:lnTo>
                      <a:pt x="2059" y="2171"/>
                    </a:lnTo>
                    <a:lnTo>
                      <a:pt x="2056" y="2135"/>
                    </a:lnTo>
                    <a:lnTo>
                      <a:pt x="2051" y="2104"/>
                    </a:lnTo>
                    <a:lnTo>
                      <a:pt x="2048" y="2072"/>
                    </a:lnTo>
                    <a:lnTo>
                      <a:pt x="2044" y="2040"/>
                    </a:lnTo>
                    <a:lnTo>
                      <a:pt x="2037" y="2013"/>
                    </a:lnTo>
                    <a:lnTo>
                      <a:pt x="2031" y="1982"/>
                    </a:lnTo>
                    <a:lnTo>
                      <a:pt x="2024" y="1950"/>
                    </a:lnTo>
                    <a:lnTo>
                      <a:pt x="2017" y="1923"/>
                    </a:lnTo>
                    <a:lnTo>
                      <a:pt x="2007" y="1896"/>
                    </a:lnTo>
                    <a:lnTo>
                      <a:pt x="1996" y="1864"/>
                    </a:lnTo>
                    <a:lnTo>
                      <a:pt x="1982" y="1837"/>
                    </a:lnTo>
                    <a:lnTo>
                      <a:pt x="1972" y="1809"/>
                    </a:lnTo>
                    <a:lnTo>
                      <a:pt x="1958" y="1787"/>
                    </a:lnTo>
                    <a:lnTo>
                      <a:pt x="1940" y="1759"/>
                    </a:lnTo>
                    <a:lnTo>
                      <a:pt x="1927" y="1732"/>
                    </a:lnTo>
                    <a:lnTo>
                      <a:pt x="1910" y="1710"/>
                    </a:lnTo>
                    <a:lnTo>
                      <a:pt x="1891" y="1683"/>
                    </a:lnTo>
                    <a:lnTo>
                      <a:pt x="1871" y="1660"/>
                    </a:lnTo>
                    <a:lnTo>
                      <a:pt x="1854" y="1642"/>
                    </a:lnTo>
                    <a:lnTo>
                      <a:pt x="1833" y="1620"/>
                    </a:lnTo>
                    <a:lnTo>
                      <a:pt x="1809" y="1601"/>
                    </a:lnTo>
                    <a:lnTo>
                      <a:pt x="1787" y="1583"/>
                    </a:lnTo>
                    <a:lnTo>
                      <a:pt x="1764" y="1565"/>
                    </a:lnTo>
                    <a:lnTo>
                      <a:pt x="1739" y="1547"/>
                    </a:lnTo>
                    <a:lnTo>
                      <a:pt x="1715" y="1529"/>
                    </a:lnTo>
                    <a:lnTo>
                      <a:pt x="1687" y="1516"/>
                    </a:lnTo>
                    <a:lnTo>
                      <a:pt x="1663" y="1502"/>
                    </a:lnTo>
                    <a:lnTo>
                      <a:pt x="1635" y="1489"/>
                    </a:lnTo>
                    <a:lnTo>
                      <a:pt x="1604" y="1475"/>
                    </a:lnTo>
                    <a:lnTo>
                      <a:pt x="1576" y="1462"/>
                    </a:lnTo>
                    <a:lnTo>
                      <a:pt x="1545" y="1453"/>
                    </a:lnTo>
                    <a:lnTo>
                      <a:pt x="1590" y="1425"/>
                    </a:lnTo>
                    <a:lnTo>
                      <a:pt x="1635" y="1394"/>
                    </a:lnTo>
                    <a:lnTo>
                      <a:pt x="1673" y="1362"/>
                    </a:lnTo>
                    <a:lnTo>
                      <a:pt x="1711" y="1326"/>
                    </a:lnTo>
                    <a:lnTo>
                      <a:pt x="1747" y="1290"/>
                    </a:lnTo>
                    <a:lnTo>
                      <a:pt x="1777" y="1253"/>
                    </a:lnTo>
                    <a:lnTo>
                      <a:pt x="1805" y="1212"/>
                    </a:lnTo>
                    <a:lnTo>
                      <a:pt x="1829" y="1167"/>
                    </a:lnTo>
                    <a:lnTo>
                      <a:pt x="1854" y="1122"/>
                    </a:lnTo>
                    <a:lnTo>
                      <a:pt x="1871" y="1081"/>
                    </a:lnTo>
                    <a:lnTo>
                      <a:pt x="1888" y="1032"/>
                    </a:lnTo>
                    <a:lnTo>
                      <a:pt x="1903" y="987"/>
                    </a:lnTo>
                    <a:lnTo>
                      <a:pt x="1913" y="941"/>
                    </a:lnTo>
                    <a:lnTo>
                      <a:pt x="1920" y="892"/>
                    </a:lnTo>
                    <a:lnTo>
                      <a:pt x="1923" y="842"/>
                    </a:lnTo>
                    <a:lnTo>
                      <a:pt x="1927" y="793"/>
                    </a:lnTo>
                    <a:lnTo>
                      <a:pt x="1923" y="742"/>
                    </a:lnTo>
                    <a:lnTo>
                      <a:pt x="1920" y="688"/>
                    </a:lnTo>
                    <a:lnTo>
                      <a:pt x="1910" y="638"/>
                    </a:lnTo>
                    <a:lnTo>
                      <a:pt x="1899" y="584"/>
                    </a:lnTo>
                    <a:lnTo>
                      <a:pt x="1885" y="534"/>
                    </a:lnTo>
                    <a:lnTo>
                      <a:pt x="1864" y="484"/>
                    </a:lnTo>
                    <a:lnTo>
                      <a:pt x="1843" y="435"/>
                    </a:lnTo>
                    <a:lnTo>
                      <a:pt x="1819" y="385"/>
                    </a:lnTo>
                    <a:lnTo>
                      <a:pt x="1791" y="336"/>
                    </a:lnTo>
                    <a:lnTo>
                      <a:pt x="1760" y="295"/>
                    </a:lnTo>
                    <a:lnTo>
                      <a:pt x="1728" y="250"/>
                    </a:lnTo>
                    <a:lnTo>
                      <a:pt x="1691" y="213"/>
                    </a:lnTo>
                    <a:lnTo>
                      <a:pt x="1653" y="176"/>
                    </a:lnTo>
                    <a:lnTo>
                      <a:pt x="1614" y="149"/>
                    </a:lnTo>
                    <a:lnTo>
                      <a:pt x="1569" y="118"/>
                    </a:lnTo>
                    <a:lnTo>
                      <a:pt x="1524" y="95"/>
                    </a:lnTo>
                    <a:lnTo>
                      <a:pt x="1500" y="82"/>
                    </a:lnTo>
                    <a:lnTo>
                      <a:pt x="1475" y="73"/>
                    </a:lnTo>
                    <a:lnTo>
                      <a:pt x="1448" y="64"/>
                    </a:lnTo>
                    <a:lnTo>
                      <a:pt x="1420" y="50"/>
                    </a:lnTo>
                    <a:lnTo>
                      <a:pt x="1392" y="46"/>
                    </a:lnTo>
                    <a:lnTo>
                      <a:pt x="1364" y="37"/>
                    </a:lnTo>
                    <a:lnTo>
                      <a:pt x="1334" y="28"/>
                    </a:lnTo>
                    <a:lnTo>
                      <a:pt x="1305" y="23"/>
                    </a:lnTo>
                    <a:lnTo>
                      <a:pt x="1270" y="18"/>
                    </a:lnTo>
                    <a:lnTo>
                      <a:pt x="1240" y="14"/>
                    </a:lnTo>
                    <a:lnTo>
                      <a:pt x="1204" y="9"/>
                    </a:lnTo>
                    <a:lnTo>
                      <a:pt x="1169" y="5"/>
                    </a:lnTo>
                    <a:lnTo>
                      <a:pt x="1135" y="5"/>
                    </a:lnTo>
                    <a:lnTo>
                      <a:pt x="1097" y="0"/>
                    </a:lnTo>
                    <a:lnTo>
                      <a:pt x="1059" y="0"/>
                    </a:lnTo>
                    <a:lnTo>
                      <a:pt x="1021" y="0"/>
                    </a:lnTo>
                    <a:lnTo>
                      <a:pt x="0" y="0"/>
                    </a:lnTo>
                    <a:close/>
                    <a:moveTo>
                      <a:pt x="361" y="1669"/>
                    </a:moveTo>
                    <a:lnTo>
                      <a:pt x="989" y="1669"/>
                    </a:lnTo>
                    <a:lnTo>
                      <a:pt x="1021" y="1669"/>
                    </a:lnTo>
                    <a:lnTo>
                      <a:pt x="1052" y="1669"/>
                    </a:lnTo>
                    <a:lnTo>
                      <a:pt x="1083" y="1674"/>
                    </a:lnTo>
                    <a:lnTo>
                      <a:pt x="1111" y="1674"/>
                    </a:lnTo>
                    <a:lnTo>
                      <a:pt x="1142" y="1674"/>
                    </a:lnTo>
                    <a:lnTo>
                      <a:pt x="1166" y="1678"/>
                    </a:lnTo>
                    <a:lnTo>
                      <a:pt x="1194" y="1678"/>
                    </a:lnTo>
                    <a:lnTo>
                      <a:pt x="1218" y="1683"/>
                    </a:lnTo>
                    <a:lnTo>
                      <a:pt x="1246" y="1687"/>
                    </a:lnTo>
                    <a:lnTo>
                      <a:pt x="1267" y="1687"/>
                    </a:lnTo>
                    <a:lnTo>
                      <a:pt x="1292" y="1692"/>
                    </a:lnTo>
                    <a:lnTo>
                      <a:pt x="1312" y="1696"/>
                    </a:lnTo>
                    <a:lnTo>
                      <a:pt x="1334" y="1705"/>
                    </a:lnTo>
                    <a:lnTo>
                      <a:pt x="1354" y="1710"/>
                    </a:lnTo>
                    <a:lnTo>
                      <a:pt x="1371" y="1714"/>
                    </a:lnTo>
                    <a:lnTo>
                      <a:pt x="1389" y="1719"/>
                    </a:lnTo>
                    <a:lnTo>
                      <a:pt x="1423" y="1737"/>
                    </a:lnTo>
                    <a:lnTo>
                      <a:pt x="1455" y="1750"/>
                    </a:lnTo>
                    <a:lnTo>
                      <a:pt x="1486" y="1773"/>
                    </a:lnTo>
                    <a:lnTo>
                      <a:pt x="1513" y="1791"/>
                    </a:lnTo>
                    <a:lnTo>
                      <a:pt x="1538" y="1815"/>
                    </a:lnTo>
                    <a:lnTo>
                      <a:pt x="1562" y="1842"/>
                    </a:lnTo>
                    <a:lnTo>
                      <a:pt x="1586" y="1869"/>
                    </a:lnTo>
                    <a:lnTo>
                      <a:pt x="1607" y="1900"/>
                    </a:lnTo>
                    <a:lnTo>
                      <a:pt x="1624" y="1937"/>
                    </a:lnTo>
                    <a:lnTo>
                      <a:pt x="1638" y="1968"/>
                    </a:lnTo>
                    <a:lnTo>
                      <a:pt x="1653" y="2004"/>
                    </a:lnTo>
                    <a:lnTo>
                      <a:pt x="1663" y="2040"/>
                    </a:lnTo>
                    <a:lnTo>
                      <a:pt x="1673" y="2081"/>
                    </a:lnTo>
                    <a:lnTo>
                      <a:pt x="1680" y="2117"/>
                    </a:lnTo>
                    <a:lnTo>
                      <a:pt x="1683" y="2162"/>
                    </a:lnTo>
                    <a:lnTo>
                      <a:pt x="1683" y="2203"/>
                    </a:lnTo>
                    <a:lnTo>
                      <a:pt x="1683" y="2239"/>
                    </a:lnTo>
                    <a:lnTo>
                      <a:pt x="1680" y="2275"/>
                    </a:lnTo>
                    <a:lnTo>
                      <a:pt x="1676" y="2311"/>
                    </a:lnTo>
                    <a:lnTo>
                      <a:pt x="1670" y="2344"/>
                    </a:lnTo>
                    <a:lnTo>
                      <a:pt x="1663" y="2375"/>
                    </a:lnTo>
                    <a:lnTo>
                      <a:pt x="1653" y="2407"/>
                    </a:lnTo>
                    <a:lnTo>
                      <a:pt x="1642" y="2434"/>
                    </a:lnTo>
                    <a:lnTo>
                      <a:pt x="1631" y="2466"/>
                    </a:lnTo>
                    <a:lnTo>
                      <a:pt x="1618" y="2493"/>
                    </a:lnTo>
                    <a:lnTo>
                      <a:pt x="1601" y="2515"/>
                    </a:lnTo>
                    <a:lnTo>
                      <a:pt x="1586" y="2542"/>
                    </a:lnTo>
                    <a:lnTo>
                      <a:pt x="1569" y="2565"/>
                    </a:lnTo>
                    <a:lnTo>
                      <a:pt x="1552" y="2583"/>
                    </a:lnTo>
                    <a:lnTo>
                      <a:pt x="1530" y="2606"/>
                    </a:lnTo>
                    <a:lnTo>
                      <a:pt x="1513" y="2619"/>
                    </a:lnTo>
                    <a:lnTo>
                      <a:pt x="1493" y="2637"/>
                    </a:lnTo>
                    <a:lnTo>
                      <a:pt x="1472" y="2651"/>
                    </a:lnTo>
                    <a:lnTo>
                      <a:pt x="1448" y="2664"/>
                    </a:lnTo>
                    <a:lnTo>
                      <a:pt x="1423" y="2678"/>
                    </a:lnTo>
                    <a:lnTo>
                      <a:pt x="1399" y="2687"/>
                    </a:lnTo>
                    <a:lnTo>
                      <a:pt x="1371" y="2700"/>
                    </a:lnTo>
                    <a:lnTo>
                      <a:pt x="1344" y="2705"/>
                    </a:lnTo>
                    <a:lnTo>
                      <a:pt x="1315" y="2714"/>
                    </a:lnTo>
                    <a:lnTo>
                      <a:pt x="1285" y="2723"/>
                    </a:lnTo>
                    <a:lnTo>
                      <a:pt x="1263" y="2728"/>
                    </a:lnTo>
                    <a:lnTo>
                      <a:pt x="1243" y="2728"/>
                    </a:lnTo>
                    <a:lnTo>
                      <a:pt x="1218" y="2732"/>
                    </a:lnTo>
                    <a:lnTo>
                      <a:pt x="1188" y="2732"/>
                    </a:lnTo>
                    <a:lnTo>
                      <a:pt x="1156" y="2737"/>
                    </a:lnTo>
                    <a:lnTo>
                      <a:pt x="1122" y="2737"/>
                    </a:lnTo>
                    <a:lnTo>
                      <a:pt x="1080" y="2737"/>
                    </a:lnTo>
                    <a:lnTo>
                      <a:pt x="1038" y="2737"/>
                    </a:lnTo>
                    <a:lnTo>
                      <a:pt x="361" y="2737"/>
                    </a:lnTo>
                    <a:lnTo>
                      <a:pt x="361" y="1669"/>
                    </a:lnTo>
                    <a:close/>
                    <a:moveTo>
                      <a:pt x="361" y="1304"/>
                    </a:moveTo>
                    <a:lnTo>
                      <a:pt x="361" y="367"/>
                    </a:lnTo>
                    <a:lnTo>
                      <a:pt x="906" y="367"/>
                    </a:lnTo>
                    <a:lnTo>
                      <a:pt x="941" y="367"/>
                    </a:lnTo>
                    <a:lnTo>
                      <a:pt x="976" y="367"/>
                    </a:lnTo>
                    <a:lnTo>
                      <a:pt x="1006" y="367"/>
                    </a:lnTo>
                    <a:lnTo>
                      <a:pt x="1042" y="367"/>
                    </a:lnTo>
                    <a:lnTo>
                      <a:pt x="1073" y="372"/>
                    </a:lnTo>
                    <a:lnTo>
                      <a:pt x="1100" y="372"/>
                    </a:lnTo>
                    <a:lnTo>
                      <a:pt x="1129" y="376"/>
                    </a:lnTo>
                    <a:lnTo>
                      <a:pt x="1156" y="376"/>
                    </a:lnTo>
                    <a:lnTo>
                      <a:pt x="1181" y="381"/>
                    </a:lnTo>
                    <a:lnTo>
                      <a:pt x="1204" y="385"/>
                    </a:lnTo>
                    <a:lnTo>
                      <a:pt x="1226" y="385"/>
                    </a:lnTo>
                    <a:lnTo>
                      <a:pt x="1250" y="390"/>
                    </a:lnTo>
                    <a:lnTo>
                      <a:pt x="1267" y="394"/>
                    </a:lnTo>
                    <a:lnTo>
                      <a:pt x="1288" y="399"/>
                    </a:lnTo>
                    <a:lnTo>
                      <a:pt x="1305" y="403"/>
                    </a:lnTo>
                    <a:lnTo>
                      <a:pt x="1319" y="408"/>
                    </a:lnTo>
                    <a:lnTo>
                      <a:pt x="1347" y="421"/>
                    </a:lnTo>
                    <a:lnTo>
                      <a:pt x="1374" y="435"/>
                    </a:lnTo>
                    <a:lnTo>
                      <a:pt x="1403" y="453"/>
                    </a:lnTo>
                    <a:lnTo>
                      <a:pt x="1426" y="471"/>
                    </a:lnTo>
                    <a:lnTo>
                      <a:pt x="1448" y="494"/>
                    </a:lnTo>
                    <a:lnTo>
                      <a:pt x="1468" y="516"/>
                    </a:lnTo>
                    <a:lnTo>
                      <a:pt x="1490" y="543"/>
                    </a:lnTo>
                    <a:lnTo>
                      <a:pt x="1507" y="570"/>
                    </a:lnTo>
                    <a:lnTo>
                      <a:pt x="1520" y="597"/>
                    </a:lnTo>
                    <a:lnTo>
                      <a:pt x="1534" y="629"/>
                    </a:lnTo>
                    <a:lnTo>
                      <a:pt x="1545" y="665"/>
                    </a:lnTo>
                    <a:lnTo>
                      <a:pt x="1555" y="697"/>
                    </a:lnTo>
                    <a:lnTo>
                      <a:pt x="1562" y="733"/>
                    </a:lnTo>
                    <a:lnTo>
                      <a:pt x="1566" y="770"/>
                    </a:lnTo>
                    <a:lnTo>
                      <a:pt x="1569" y="806"/>
                    </a:lnTo>
                    <a:lnTo>
                      <a:pt x="1569" y="842"/>
                    </a:lnTo>
                    <a:lnTo>
                      <a:pt x="1569" y="883"/>
                    </a:lnTo>
                    <a:lnTo>
                      <a:pt x="1566" y="919"/>
                    </a:lnTo>
                    <a:lnTo>
                      <a:pt x="1562" y="955"/>
                    </a:lnTo>
                    <a:lnTo>
                      <a:pt x="1552" y="991"/>
                    </a:lnTo>
                    <a:lnTo>
                      <a:pt x="1545" y="1023"/>
                    </a:lnTo>
                    <a:lnTo>
                      <a:pt x="1530" y="1054"/>
                    </a:lnTo>
                    <a:lnTo>
                      <a:pt x="1517" y="1086"/>
                    </a:lnTo>
                    <a:lnTo>
                      <a:pt x="1503" y="1113"/>
                    </a:lnTo>
                    <a:lnTo>
                      <a:pt x="1482" y="1140"/>
                    </a:lnTo>
                    <a:lnTo>
                      <a:pt x="1461" y="1163"/>
                    </a:lnTo>
                    <a:lnTo>
                      <a:pt x="1441" y="1185"/>
                    </a:lnTo>
                    <a:lnTo>
                      <a:pt x="1413" y="1208"/>
                    </a:lnTo>
                    <a:lnTo>
                      <a:pt x="1389" y="1226"/>
                    </a:lnTo>
                    <a:lnTo>
                      <a:pt x="1357" y="1239"/>
                    </a:lnTo>
                    <a:lnTo>
                      <a:pt x="1326" y="1253"/>
                    </a:lnTo>
                    <a:lnTo>
                      <a:pt x="1295" y="1266"/>
                    </a:lnTo>
                    <a:lnTo>
                      <a:pt x="1281" y="1271"/>
                    </a:lnTo>
                    <a:lnTo>
                      <a:pt x="1263" y="1275"/>
                    </a:lnTo>
                    <a:lnTo>
                      <a:pt x="1250" y="1281"/>
                    </a:lnTo>
                    <a:lnTo>
                      <a:pt x="1233" y="1286"/>
                    </a:lnTo>
                    <a:lnTo>
                      <a:pt x="1215" y="1286"/>
                    </a:lnTo>
                    <a:lnTo>
                      <a:pt x="1198" y="1290"/>
                    </a:lnTo>
                    <a:lnTo>
                      <a:pt x="1177" y="1295"/>
                    </a:lnTo>
                    <a:lnTo>
                      <a:pt x="1156" y="1295"/>
                    </a:lnTo>
                    <a:lnTo>
                      <a:pt x="1132" y="1299"/>
                    </a:lnTo>
                    <a:lnTo>
                      <a:pt x="1111" y="1299"/>
                    </a:lnTo>
                    <a:lnTo>
                      <a:pt x="1087" y="1299"/>
                    </a:lnTo>
                    <a:lnTo>
                      <a:pt x="1062" y="1304"/>
                    </a:lnTo>
                    <a:lnTo>
                      <a:pt x="1035" y="1304"/>
                    </a:lnTo>
                    <a:lnTo>
                      <a:pt x="1006" y="1304"/>
                    </a:lnTo>
                    <a:lnTo>
                      <a:pt x="979" y="1304"/>
                    </a:lnTo>
                    <a:lnTo>
                      <a:pt x="948" y="1304"/>
                    </a:lnTo>
                    <a:lnTo>
                      <a:pt x="361" y="1304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6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1999" y="2383"/>
                <a:ext cx="297" cy="56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3097" name="Rectangle 25"/>
            <p:cNvSpPr>
              <a:spLocks noChangeArrowheads="1"/>
            </p:cNvSpPr>
            <p:nvPr userDrawn="1"/>
          </p:nvSpPr>
          <p:spPr bwMode="auto">
            <a:xfrm>
              <a:off x="824" y="3951"/>
              <a:ext cx="11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nl-BE" sz="500" b="1">
                  <a:solidFill>
                    <a:srgbClr val="000000"/>
                  </a:solidFill>
                </a:rPr>
                <a:t>          </a:t>
              </a:r>
              <a:r>
                <a:rPr lang="nl-BE" sz="500">
                  <a:solidFill>
                    <a:srgbClr val="000000"/>
                  </a:solidFill>
                </a:rPr>
                <a:t/>
              </a:r>
              <a:br>
                <a:rPr lang="nl-BE" sz="500">
                  <a:solidFill>
                    <a:srgbClr val="000000"/>
                  </a:solidFill>
                </a:rPr>
              </a:br>
              <a:r>
                <a:rPr lang="nl-BE" sz="500">
                  <a:solidFill>
                    <a:srgbClr val="000000"/>
                  </a:solidFill>
                </a:rPr>
                <a:t>    </a:t>
              </a:r>
            </a:p>
            <a:p>
              <a:endParaRPr lang="nl-BE" sz="5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Infosessie </a:t>
            </a:r>
            <a:b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nvullen van het EBO-rekenblad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83348"/>
            <a:ext cx="6400800" cy="731982"/>
          </a:xfrm>
        </p:spPr>
        <p:txBody>
          <a:bodyPr/>
          <a:lstStyle/>
          <a:p>
            <a:pPr algn="r"/>
            <a:r>
              <a:rPr lang="nl-BE" sz="2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VBBV - januari 2016</a:t>
            </a:r>
            <a:endParaRPr lang="nl-BE" sz="2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60979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Invulblok A – de rijen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599"/>
            <a:ext cx="8264237" cy="4199965"/>
          </a:xfrm>
        </p:spPr>
        <p:txBody>
          <a:bodyPr/>
          <a:lstStyle/>
          <a:p>
            <a:pPr marL="0" indent="0">
              <a:buNone/>
            </a:pPr>
            <a:r>
              <a:rPr lang="nl-BE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Ieder invulblok A is opgedeeld in 6 horizontale groepen</a:t>
            </a:r>
          </a:p>
          <a:p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A1 - activiteitsgevens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 8 - activiteitswaarden: bruin wordt berekend, geel is in te vullen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 9 - eenheden van activiteiten: bruin berekend, geel is in te vullen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A2 - ingekochte elektriciteit: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cel D12 </a:t>
            </a:r>
            <a:r>
              <a:rPr lang="nl-NL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(steeds positief!)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A3 - ingekochte fossiele brandstof: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op rij 17 tot 43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Aardgas en gasolie staan er vast in; eenheden zijn vast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Andere brandstof: maak keuze via uitvalluikje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Indien brandstof niet in uitvalluik, voeg deze eerst toe in lijst vanaf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 314: naam, eenheid, CW &amp; EF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(opm.: CW en EF jaarlijks aanpasbaar)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Vermeld enkel energie gebruikt als brandstof, niet als grondstof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87125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Invulblok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 de rijen </a:t>
            </a:r>
            <a:r>
              <a:rPr lang="nl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918" y="1752599"/>
            <a:ext cx="8202706" cy="43702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A4 - eigen geproduceerde niet </a:t>
            </a:r>
            <a:r>
              <a:rPr lang="nl-NL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bio-brandstof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op rij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46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tot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Controleer eerst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via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uitvalluikje of brandstof opgenomen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Indien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brandstof niet in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uitvalluik,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voeg deze eerst toe in lijst vanaf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314: naam, eenheid,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CW &amp;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EF. Kies hem daarna via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uitvalluik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A5 - groene energe (enkel zuiver bio-deel):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op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rij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58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tot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Biogas en biomassa (hout)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staan er vast in: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eenheden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zijn vast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Andere brandstof: maak keuze via uitvalluikje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Indien brandstof niet in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uitvalluik,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voeg deze eerst toe in lijst vanaf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314: naam, eenheid,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CW &amp;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EF. Kies hem daarna via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uitvalluik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Het niet bio-deel van een eigen brandstof staat onder A4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A5 - zelf opgewekte wind- en zonne-energie: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Invullen in cel D68 resp. D69 (in MWh) 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9377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Invulblok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 de rijen </a:t>
            </a:r>
            <a:r>
              <a:rPr lang="nl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3975847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A6 - balansen: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rijen 72 tot 87</a:t>
            </a:r>
          </a:p>
          <a:p>
            <a:pPr lvl="1"/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Tonen verband tussen productie en verbruik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secundaire energie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7 vaste balansen: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stoom, warm water, elektriciteit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perslucht, koelenergie, thermische olie, warme lucht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Andere kan men toevoegen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Principe: verbruikte energie is positief, gegenereerde is negatief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Verbruikte stoom: 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GJ (+) stoom op rij 72; GJ gerecupereerd condensaat (-) op rij 73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Of: verschil in GJ tussen stoom en gerecupeerd condensaat op rij 72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C: meestal 0; indien negatief is dit uitgevoerde energie</a:t>
            </a:r>
          </a:p>
          <a:p>
            <a:pPr lvl="1"/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82569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Invulblok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 de kolommen 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8" y="1428750"/>
            <a:ext cx="8393547" cy="4362450"/>
          </a:xfrm>
        </p:spPr>
        <p:txBody>
          <a:bodyPr/>
          <a:lstStyle/>
          <a:p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Energieoverdrachten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D tot Y</a:t>
            </a:r>
          </a:p>
          <a:p>
            <a:pPr lvl="1"/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Tonen omzetting tussen energieën, bv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brandstof naar stoom, stoom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naar elektriciteit; elektriciteit naar koelenergie,...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Kolommen D tot P (blauw op rij 3) zijn vast; groene (Q tot Y) zijn vrij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Enkel gele velden invullen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Verbruikte brandstof in rij 17 tot 67 (+)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Rij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72: stoom in GJ: verbruikte (+); gegenereerde (-)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Rij 73: warm water of condensaat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in GJ: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verbruikt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(+);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gegenereerd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Rij 74: verbruikte elektriciteit in MWh (+); gegenereerde (-)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Enz.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Kolommen H en N: hierin kan men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WKK’s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invullen (ook bio!)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Verbruikte brandstof op rijen 17 tot 67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Temperatuur: stoom uit WKK (rij 11); warm water (rij 12); warme lucht (rij 13)</a:t>
            </a:r>
          </a:p>
          <a:p>
            <a:pPr lvl="2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Geproduceerd (telkens met negatief teken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!): stoom (rij 72); warm water (rij 13)</a:t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 (rij 74); warme lucht (rij 78)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13389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Invulblok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 de kolommen </a:t>
            </a:r>
            <a:r>
              <a:rPr lang="nl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599"/>
            <a:ext cx="8135471" cy="3948953"/>
          </a:xfrm>
        </p:spPr>
        <p:txBody>
          <a:bodyPr/>
          <a:lstStyle/>
          <a:p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Energieoverdrachten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D tot Y (vervolg)</a:t>
            </a:r>
          </a:p>
          <a:p>
            <a:pPr lvl="1"/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Kolom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 - stoomturbine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stoomverbruik E72 (+); elektriciteit E74 (-)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F - biostoomgenerator: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brandstof in F58 tot F67 (+); stoom, warm water, elektriciteit, ... op resp. rij 72, 73, 74 .... (-)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G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 stoomketel(s), samengevoegd of eventueel kan men bijkomende stoomketelkolom maken: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brandstof in G17 tot G67 (+); stoom (-) in cel G72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O - warm water ketel: </a:t>
            </a:r>
            <a:r>
              <a:rPr lang="nl-N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kolom G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Invoer van stoom of warm water: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direct (-) invullen in GJ in cellen L72 of L73; uitvoer (+) in M72 of M73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P - flashstoom (zet warmte uit condensaat om in stoom): 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zet GJ condensaat (+) in P73; GJ geproduceerde stoom (-) in P72</a:t>
            </a:r>
          </a:p>
          <a:p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03947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Invulblok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 de kolommen </a:t>
            </a:r>
            <a:r>
              <a:rPr lang="nl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599"/>
            <a:ext cx="8108577" cy="4155141"/>
          </a:xfrm>
        </p:spPr>
        <p:txBody>
          <a:bodyPr/>
          <a:lstStyle/>
          <a:p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Energieoverdrachten: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kolom D tot Y (vervolg)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I - persluchtgeneratie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Vul persluchtdruk (in </a:t>
            </a:r>
            <a:r>
              <a:rPr lang="nl-N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</a:t>
            </a:r>
            <a:r>
              <a:rPr lang="nl-NL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in in cel I12; standaard is 8 </a:t>
            </a:r>
            <a:r>
              <a:rPr lang="nl-N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</a:t>
            </a:r>
            <a:r>
              <a:rPr lang="nl-NL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Geproduceerde perslucht in I75 (-) in 1000 Nm³/jaar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Verbruikte energie (+) op rijen 72-75 en 78 of op de brandstofrijen naargelang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het geval </a:t>
            </a:r>
            <a:endParaRPr lang="nl-N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J – koelsysteem (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mech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koeling + absorptiekoeling)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Geproduceerde frigoriën in GJ in J76 (-)</a:t>
            </a:r>
          </a:p>
          <a:p>
            <a:pPr lvl="2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Verbruikte energie (+) op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rijen 72-74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en 78 of op de brandstofrijen naargelang het geval 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K - thermische olie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Geproduceerde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energie in GJ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in K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77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</a:p>
          <a:p>
            <a:pPr lvl="2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Verbruikte energie (+) op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rijen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72-74 en 78 of op de brandstofrijen naargelang het geval </a:t>
            </a:r>
          </a:p>
          <a:p>
            <a:pPr lvl="2"/>
            <a:endParaRPr lang="nl-B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44906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Invulblok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 de kolommen </a:t>
            </a:r>
            <a:r>
              <a:rPr lang="nl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600"/>
            <a:ext cx="8216153" cy="4415118"/>
          </a:xfrm>
        </p:spPr>
        <p:txBody>
          <a:bodyPr/>
          <a:lstStyle/>
          <a:p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Verbruikers in nutsvoorzieningen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kolom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AA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tot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4 vaste kolommen (AA tot AD) en 9 vrije kolommen (AE – AM)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Vaste kolommen: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ontgasser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(AA) 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Stoom- en condensaatinput in AA72 resp. AA73 (+)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Let op: deze ontgasser kan water leveren aan vier mogelijke </a:t>
            </a:r>
          </a:p>
          <a:p>
            <a:pPr marL="914400" lvl="2" indent="0">
              <a:buNone/>
            </a:pP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stoomgeneratoren in kolom G (stoomketel), H en N (WKK) en andere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 aan ontgast water naar elke generator in te geven in AB12-14.   AB15 wordt automatisch ingevuld en somt op tot 100%</a:t>
            </a:r>
          </a:p>
          <a:p>
            <a:pPr marL="457200" lvl="1" indent="0">
              <a:buNone/>
            </a:pPr>
            <a:r>
              <a:rPr lang="nl-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2. naverbranders (AB)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Zoveel mogelijk groeperen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Brandstof input in rijen 17 tot 67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stoom of warm water in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AB72 of 73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verbruik (+); generatie (-)</a:t>
            </a:r>
          </a:p>
          <a:p>
            <a:pPr marL="457200" lvl="1" indent="0">
              <a:buNone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nl-BE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31327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Invulblok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 de kolommen </a:t>
            </a:r>
            <a:r>
              <a:rPr lang="nl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(5)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8711"/>
            <a:ext cx="8009965" cy="4426527"/>
          </a:xfrm>
        </p:spPr>
        <p:txBody>
          <a:bodyPr/>
          <a:lstStyle/>
          <a:p>
            <a:r>
              <a:rPr lang="nl-NL" sz="2300" u="sng" dirty="0">
                <a:latin typeface="Arial" panose="020B0604020202020204" pitchFamily="34" charset="0"/>
                <a:cs typeface="Arial" panose="020B0604020202020204" pitchFamily="34" charset="0"/>
              </a:rPr>
              <a:t>Verbruikers in nutsvoorzieningen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(vervolg)</a:t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3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. fakkels (AC)</a:t>
            </a:r>
          </a:p>
          <a:p>
            <a:pPr lvl="2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Zoveel mogelijk groeperen</a:t>
            </a:r>
          </a:p>
          <a:p>
            <a:pPr lvl="2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Brandstof input in rijen 17 tot 67</a:t>
            </a:r>
          </a:p>
          <a:p>
            <a:pPr lvl="2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toomverbruik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in AC72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4. condensaatrecuperatie (AD)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Enkel verplicht in te vullen als niet alle gerecupereerd condensaat op rij 72 is vermeld, bv als men stoomenergieverbruik via proceszijde berekend heeft</a:t>
            </a:r>
          </a:p>
          <a:p>
            <a:pPr lvl="2"/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AD73: bevat GJ (-) aan condensaatenergie (naar de ontgasser), maar die  niet opgenomen is in rij 73</a:t>
            </a:r>
          </a:p>
          <a:p>
            <a:pPr marL="914400" lvl="2" indent="0">
              <a:buNone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AD72: bevat GJ (+) de conversie van energie- naar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stoombalans</a:t>
            </a:r>
          </a:p>
          <a:p>
            <a:pPr marL="914400" lvl="2" indent="0">
              <a:buNone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AA73: bevat GJ (+) van alle condensaat naar ontgasser van rij 73</a:t>
            </a:r>
          </a:p>
          <a:p>
            <a:pPr marL="914400" lvl="2" indent="0">
              <a:buNone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36858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Invulblok A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de kolommen </a:t>
            </a:r>
            <a:r>
              <a:rPr lang="nl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(6)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8012"/>
            <a:ext cx="7772400" cy="4599845"/>
          </a:xfrm>
        </p:spPr>
        <p:txBody>
          <a:bodyPr/>
          <a:lstStyle/>
          <a:p>
            <a:r>
              <a:rPr lang="nl-NL" sz="2300" u="sng" dirty="0">
                <a:latin typeface="Arial" panose="020B0604020202020204" pitchFamily="34" charset="0"/>
                <a:cs typeface="Arial" panose="020B0604020202020204" pitchFamily="34" charset="0"/>
              </a:rPr>
              <a:t>Verbruikers in </a:t>
            </a:r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productieprocessen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kolom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AO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tot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3 vaste kolommen: restprocessen, sluitpost, gebouwen</a:t>
            </a:r>
          </a:p>
          <a:p>
            <a:pPr marL="457200" lvl="1" indent="0">
              <a:buNone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1. Restprocessen (AO)</a:t>
            </a:r>
          </a:p>
          <a:p>
            <a:pPr lvl="2"/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Aantal kleine verbruikers niet vermeld in PvA samengevat als één verbruiker</a:t>
            </a:r>
          </a:p>
          <a:p>
            <a:pPr marL="457200" lvl="1" indent="0">
              <a:buNone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2. Sluitpost (AP)</a:t>
            </a:r>
          </a:p>
          <a:p>
            <a:pPr lvl="2"/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Laat toe afwijkingen in balansen in te vullen (+) vanaf rij 17 en volgende</a:t>
            </a:r>
          </a:p>
          <a:p>
            <a:pPr marL="457200" lvl="1" indent="0">
              <a:buNone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3. Gebouwen (AQ)</a:t>
            </a:r>
          </a:p>
          <a:p>
            <a:pPr lvl="2"/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Hierin vermeldt men het energieverbruik (+) (vb. brandstof en elektriciteit) </a:t>
            </a:r>
            <a:b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in administratieve gebouwen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Productieprocessen: vanaf kolom AR zoals vermeld in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PvA</a:t>
            </a:r>
            <a:endParaRPr lang="nl-NL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Relevante activiteitsgegevens (rij 8) &amp; eenheden (rij 9)</a:t>
            </a:r>
          </a:p>
          <a:p>
            <a:pPr lvl="2"/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Brandstofverbruiken op rijen 17 tot 67 (+)</a:t>
            </a:r>
          </a:p>
          <a:p>
            <a:pPr lvl="2"/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Verbruiken uit  secundaire energiedragers op rijen 72 tot 87 (+)</a:t>
            </a:r>
          </a:p>
          <a:p>
            <a:pPr lvl="2"/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Gegenereerde energie (-): bv exotherme stoom op rij 72</a:t>
            </a:r>
            <a:endParaRPr lang="nl-BE" sz="1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54073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Enkele FAQ’s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600"/>
            <a:ext cx="8009965" cy="3993776"/>
          </a:xfrm>
        </p:spPr>
        <p:txBody>
          <a:bodyPr/>
          <a:lstStyle/>
          <a:p>
            <a:pPr marL="358775" indent="-358775">
              <a:buFont typeface="+mj-lt"/>
              <a:buAutoNum type="arabicPeriod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Hoe vul ik Fuelgas in?</a:t>
            </a:r>
          </a:p>
          <a:p>
            <a:pPr marL="627063" lvl="1" indent="-268288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Aanmaak op rij 314 (of eerste lege): 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vb. fuelgas – ton/h – CW = 50 TJ/ton  en EF = 57 ton CO</a:t>
            </a:r>
            <a:r>
              <a:rPr lang="nl-NL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/TJ </a:t>
            </a:r>
          </a:p>
          <a:p>
            <a:pPr marL="627063" lvl="1" indent="-268288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Selecteer dan onder A4 dit ‘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fuelgas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’ via het uitvalluikje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>
              <a:buFont typeface="+mj-lt"/>
              <a:buAutoNum type="arabicPeriod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Hoe vul ik condensaat in dat terugloopt naar de ketels?</a:t>
            </a:r>
          </a:p>
          <a:p>
            <a:pPr marL="627063" lvl="1" indent="-268288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 AA73 (kolom ontgasser) als een positief getal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>
              <a:buFont typeface="+mj-lt"/>
              <a:buAutoNum type="arabicPeriod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Moet men elke stoomketel in een aparte kolom ingeven?</a:t>
            </a:r>
          </a:p>
          <a:p>
            <a:pPr marL="627063" lvl="1" indent="-268288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Neen, voeg ze samen maar ga na of alle ontgast water ernaar toe gaat</a:t>
            </a:r>
          </a:p>
          <a:p>
            <a:pPr marL="358775" lvl="1" indent="0">
              <a:buNone/>
            </a:pPr>
            <a:endParaRPr lang="nl-B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0762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Rapportering rond EBO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57350"/>
            <a:ext cx="7772400" cy="401193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BE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 van Aanpak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Wie voert de energiestudie uit, hoe, wanneer?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Opdeling in processen, verbruikers in nutsvoorzieningen, overdrachten van primaire naar secundaire energie en te monitoren balansen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Hoe gaat men om met energiebeheermaatregelen?</a:t>
            </a:r>
            <a:endParaRPr lang="nl-BE" sz="1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nl-BE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Energieauditverslag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Inhoud beschreven in Toelichting 02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Bevat resultaat van de energiestudie met drie lijsten aan maatregelen: zekere, studies, </a:t>
            </a:r>
            <a:r>
              <a:rPr lang="nl-BE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PRM’s</a:t>
            </a:r>
            <a:endParaRPr lang="nl-BE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Projectfiches met </a:t>
            </a:r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alle details van de </a:t>
            </a: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15555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Enkele </a:t>
            </a:r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FAQ’s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42564" cy="4328160"/>
          </a:xfrm>
        </p:spPr>
        <p:txBody>
          <a:bodyPr/>
          <a:lstStyle/>
          <a:p>
            <a:pPr marL="415925" indent="-457200">
              <a:buFont typeface="+mj-lt"/>
              <a:buAutoNum type="arabicPeriod" startAt="4"/>
            </a:pP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Ik heb een stoomketel en een stoomgenerator</a:t>
            </a:r>
          </a:p>
          <a:p>
            <a:pPr marL="701675" lvl="1">
              <a:buFont typeface="Arial" panose="020B0604020202020204" pitchFamily="34" charset="0"/>
              <a:buChar char="•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Splits de ontgasser volgens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het waterdebiet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naar de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diverse stoomproducenten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vul deze verdeling in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de tabel in cellen AB12–AB15. (is belangrijk voor een correcte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rendem.berekening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Indien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nodig helpt VBBV u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hierbij!!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5925" indent="-457200">
              <a:buFont typeface="+mj-lt"/>
              <a:buAutoNum type="arabicPeriod" startAt="5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Ik heb twee koelkringen die zorgen voor -40°C en 6°C. Gebruik ik één koelbalans?</a:t>
            </a:r>
          </a:p>
          <a:p>
            <a:pPr marL="717550" lvl="1" indent="-358775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Best gebruik je twee koelbalansen. Gebruik een vrije kolom uit Q tot Y voor de tweede koude generatie zoals kolom J en voeg een nieuwe koelbalans toe onder A6. 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Contacteer VBBV voor de implementatie.</a:t>
            </a:r>
          </a:p>
          <a:p>
            <a:pPr marL="358775" lvl="1" indent="0">
              <a:buNone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PS: er komt ook een versie met twee koelsystemen!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76060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553" y="2752165"/>
            <a:ext cx="7772400" cy="1143000"/>
          </a:xfrm>
        </p:spPr>
        <p:txBody>
          <a:bodyPr/>
          <a:lstStyle/>
          <a:p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Invullen van andere tabbladen  ‘2015’ t.e.m. ‘2020’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57334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Invullen tabbladen 2015-2020 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8245764" cy="3975847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Tabbladen 2015-2020  zijn identiek aan tabblad 2014, maar er zijn enkele verschillen: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 ‘2014’ legt men de basisconfiguratie vast, dwz de in te vullen kolommen (processen) en rijen(brandstoffen en balansen)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Deze configuratie wordt doorgekopieerd naar de volgende tabbladen 2015-2020 en ligt daarmee vast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Toevoegen van nieuwe processen en brandstoffen blijft mogelijk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Als men een proces stopt of een brandstof niet meer gebruikt blijft die staan, maar vult men geen verbruiken meer in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OPM: in eerste instantie kan een bedrijf </a:t>
            </a:r>
            <a:r>
              <a:rPr lang="nl-NL" sz="19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enkel tabblad 2014 </a:t>
            </a:r>
            <a:r>
              <a:rPr lang="nl-NL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invullen. </a:t>
            </a:r>
            <a:br>
              <a:rPr lang="nl-NL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Later - na goedkeuring energieplan - zal het tabblad 2015, </a:t>
            </a:r>
            <a:br>
              <a:rPr lang="nl-NL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2016, e.v. jaar per jaar vrijgegeven worden</a:t>
            </a:r>
            <a:endParaRPr lang="nl-BE" sz="1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63488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2886635"/>
            <a:ext cx="7772400" cy="1143000"/>
          </a:xfrm>
        </p:spPr>
        <p:txBody>
          <a:bodyPr/>
          <a:lstStyle/>
          <a:p>
            <a:pPr algn="r"/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Uitlezen resultaten tabbladen</a:t>
            </a:r>
            <a:b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‘2014’ t.e.m. ‘2020’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18911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Jaarresultaten energieverbruik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910" y="1564341"/>
            <a:ext cx="8517890" cy="4092388"/>
          </a:xfrm>
        </p:spPr>
        <p:txBody>
          <a:bodyPr/>
          <a:lstStyle/>
          <a:p>
            <a:pPr marL="0" indent="0">
              <a:buNone/>
            </a:pPr>
            <a:r>
              <a:rPr lang="nl-NL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Blok B</a:t>
            </a: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46088" lvl="1" indent="-182563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Brandstoffen uit blok A worden omgezet in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GJ</a:t>
            </a:r>
            <a:r>
              <a:rPr lang="nl-NL" sz="19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endParaRPr lang="nl-NL" sz="1900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lvl="1" indent="-182563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Secundaire energiedragers in balansen omgerekend naar </a:t>
            </a:r>
            <a:r>
              <a:rPr lang="nl-NL" sz="1900" dirty="0" err="1">
                <a:latin typeface="Arial" panose="020B0604020202020204" pitchFamily="34" charset="0"/>
                <a:cs typeface="Arial" panose="020B0604020202020204" pitchFamily="34" charset="0"/>
              </a:rPr>
              <a:t>GJ</a:t>
            </a:r>
            <a:r>
              <a:rPr lang="nl-NL" sz="19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endParaRPr lang="nl-NL" sz="19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met als omrekeningsfactoren:</a:t>
            </a:r>
          </a:p>
          <a:p>
            <a:pPr marL="811213" lvl="2" indent="-274638">
              <a:buFont typeface="Wingdings" panose="05000000000000000000" pitchFamily="2" charset="2"/>
              <a:buChar char="Ø"/>
            </a:pPr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Stoom: rendement is gemiddelde van rendementen van stoomopwekkers</a:t>
            </a:r>
          </a:p>
          <a:p>
            <a:pPr marL="811213" lvl="2" indent="-274638">
              <a:buFont typeface="Wingdings" panose="05000000000000000000" pitchFamily="2" charset="2"/>
              <a:buChar char="Ø"/>
            </a:pPr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Warm water: rendement is gemiddelde van rendementen warm water generatoren</a:t>
            </a:r>
          </a:p>
          <a:p>
            <a:pPr marL="811213" lvl="2" indent="-274638">
              <a:buFont typeface="Wingdings" panose="05000000000000000000" pitchFamily="2" charset="2"/>
              <a:buChar char="Ø"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Warme lucht: rendement is gemiddelde van rendementen van warme lucht generatoren</a:t>
            </a:r>
          </a:p>
          <a:p>
            <a:pPr marL="811213" lvl="2" indent="-274638">
              <a:buFont typeface="Wingdings" panose="05000000000000000000" pitchFamily="2" charset="2"/>
              <a:buChar char="Ø"/>
            </a:pPr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Elektriciteit: 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rendement is gemiddelde van rendementen van </a:t>
            </a:r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elektriciteitgeneratoren waarbij groene energie 100% rendement heeft en netinkoop 40%</a:t>
            </a:r>
          </a:p>
          <a:p>
            <a:pPr marL="811213" lvl="2" indent="-274638">
              <a:buFont typeface="Wingdings" panose="05000000000000000000" pitchFamily="2" charset="2"/>
              <a:buChar char="Ø"/>
            </a:pPr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Perslucht: verbruik wordt eerst omgezet naar elektriciteit met 0,1 kWh/Nm³ en bijgesteld voor de druk (ref = 8 bara) en daarna wordt elektriciteit naar primair omgerekend</a:t>
            </a:r>
          </a:p>
          <a:p>
            <a:pPr marL="811213" lvl="2" indent="-274638">
              <a:buFont typeface="Wingdings" panose="05000000000000000000" pitchFamily="2" charset="2"/>
              <a:buChar char="Ø"/>
            </a:pPr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Koeling: berekende COP wordt gedeeld door standaard COP= 3 en daarna omgerekend naar primaire elektriciteit</a:t>
            </a:r>
          </a:p>
          <a:p>
            <a:pPr marL="811213" lvl="2" indent="-274638">
              <a:buFont typeface="Wingdings" panose="05000000000000000000" pitchFamily="2" charset="2"/>
              <a:buChar char="Ø"/>
            </a:pPr>
            <a:r>
              <a:rPr lang="nl-NL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Thermische olie: reëel rendement thermische olie generatie</a:t>
            </a:r>
          </a:p>
          <a:p>
            <a:pPr lvl="2"/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25069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Jaarresultaten </a:t>
            </a:r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energieverbruik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8092440" cy="3918527"/>
          </a:xfrm>
        </p:spPr>
        <p:txBody>
          <a:bodyPr/>
          <a:lstStyle/>
          <a:p>
            <a:pPr marL="0" indent="0">
              <a:buNone/>
            </a:pPr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Blok B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(vervolg)</a:t>
            </a:r>
          </a:p>
          <a:p>
            <a:pPr marL="701675" lvl="1" indent="-342900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Cel C171:  totaal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primair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energieverbruik van de installatie in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GJ</a:t>
            </a:r>
            <a:r>
              <a:rPr lang="nl-NL" sz="19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1675" lvl="1" indent="-342900">
              <a:buFont typeface="Arial" panose="020B0604020202020204" pitchFamily="34" charset="0"/>
              <a:buChar char="•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Cel C173: totaal primair verbruik aan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elektriciteit (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Gj</a:t>
            </a:r>
            <a:r>
              <a:rPr lang="nl-NL" sz="19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1675" lvl="1" indent="-342900">
              <a:buFont typeface="Arial" panose="020B0604020202020204" pitchFamily="34" charset="0"/>
              <a:buChar char="•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Cel C175: totaal primair verbruik aan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warmte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sz="1900" dirty="0" err="1">
                <a:latin typeface="Arial" panose="020B0604020202020204" pitchFamily="34" charset="0"/>
                <a:cs typeface="Arial" panose="020B0604020202020204" pitchFamily="34" charset="0"/>
              </a:rPr>
              <a:t>Gj</a:t>
            </a:r>
            <a:r>
              <a:rPr lang="nl-NL" sz="19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01675" lvl="1" indent="-342900">
              <a:buFont typeface="Arial" panose="020B0604020202020204" pitchFamily="34" charset="0"/>
              <a:buChar char="•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Noteer dat de som van C173 en C175 groter kan zijn dan C171 in geval van exotherme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warmte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1675" lvl="1" indent="-342900">
              <a:buFont typeface="Arial" panose="020B0604020202020204" pitchFamily="34" charset="0"/>
              <a:buChar char="•"/>
            </a:pPr>
            <a:endParaRPr lang="nl-NL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1675" lvl="1" indent="-342900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 171 vanaf kolom D: totaal primair energieverbruik per proces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1675" lvl="1" indent="-342900">
              <a:buFont typeface="Arial" panose="020B0604020202020204" pitchFamily="34" charset="0"/>
              <a:buChar char="•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Rij 177 (kolom AB-CI): Specifiek energieverbruik per proces</a:t>
            </a:r>
          </a:p>
          <a:p>
            <a:pPr marL="701675" lvl="1" indent="-342900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 179 (kolom D – AA):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Rendementen van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energieoverdrachten en ontgasser behalve voor koeling, waarvoor COP berekend is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60543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Jaarresultaten energieverbruik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Blok 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Bevat CO</a:t>
            </a:r>
            <a:r>
              <a:rPr lang="nl-NL" sz="19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-emissies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Cel C231: totale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nl-NL" sz="19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emissie van het bedrijf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Cel C233: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nl-NL" sz="19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emissie afkomstig van verbranding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Cel C235: CO</a:t>
            </a:r>
            <a:r>
              <a:rPr lang="nl-NL" sz="19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-emissie afkomstig van elektriciteit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80540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59" y="2537012"/>
            <a:ext cx="7772400" cy="1143000"/>
          </a:xfrm>
        </p:spPr>
        <p:txBody>
          <a:bodyPr/>
          <a:lstStyle/>
          <a:p>
            <a:r>
              <a:rPr lang="nl-NL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Tabblad Maatregelen</a:t>
            </a:r>
            <a:endParaRPr lang="nl-BE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39646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Structuur tabblad Maatregelen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599"/>
            <a:ext cx="7911353" cy="3948953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Hierin vult het bedrijf de maatregelen in die opgenomen zijn in het energieplan</a:t>
            </a:r>
            <a:b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Er is een deel ‘plan’ (blauw; kolom A-T) en een deel ‘monitoring’ (</a:t>
            </a:r>
            <a:r>
              <a:rPr lang="nl-NL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geel-groen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 vanaf kolom Z, voor 2015 t.e.m. 2020)</a:t>
            </a:r>
            <a:b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 ressorteren onder 4 groepen: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Zekere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Potentieel rendabele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Overige </a:t>
            </a:r>
            <a:endParaRPr lang="nl-NL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88905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Structuur tabblad </a:t>
            </a:r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Later </a:t>
            </a: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kunnen hier nog ‘flexibele maatregelen’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bijkomen</a:t>
            </a:r>
            <a:b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Studies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PRM’s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worden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toegevoegd aan de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‘Overige’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 indien ze worden uitgevoerd</a:t>
            </a:r>
            <a:endParaRPr lang="nl-BE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74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>
                <a:latin typeface="Arial" panose="020B0604020202020204" pitchFamily="34" charset="0"/>
                <a:cs typeface="Arial" panose="020B0604020202020204" pitchFamily="34" charset="0"/>
              </a:rPr>
              <a:t>Rapportering rond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EBO </a:t>
            </a:r>
            <a:r>
              <a:rPr lang="nl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169024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nl-BE" sz="2300" b="1" dirty="0">
                <a:latin typeface="Arial" panose="020B0604020202020204" pitchFamily="34" charset="0"/>
                <a:cs typeface="Arial" panose="020B0604020202020204" pitchFamily="34" charset="0"/>
              </a:rPr>
              <a:t>Energieplan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Officiële rapportering over E</a:t>
            </a: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BO-studie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Vereiste inhoud </a:t>
            </a:r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is beschreven in </a:t>
            </a: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Art. 8 EBO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endParaRPr lang="nl-BE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nl-BE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EBO-rekenblad (Excel)</a:t>
            </a:r>
            <a:endParaRPr lang="nl-BE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Jaarlijkse monitoring van de energieverbruiken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Evolutie van energieverbruiken in de tijd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Overzicht maatregelen: planning en </a:t>
            </a: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</a:p>
          <a:p>
            <a:pPr marL="720725" lvl="1" indent="-366713">
              <a:buFont typeface="Arial" panose="020B0604020202020204" pitchFamily="34" charset="0"/>
              <a:buChar char="•"/>
            </a:pPr>
            <a:endParaRPr lang="nl-B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Energieplan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, energieauditverslag en EBO-rekenblad indienen </a:t>
            </a:r>
            <a:r>
              <a:rPr lang="nl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indent="0">
              <a:buNone/>
            </a:pP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binnen 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de 9 mnd na goedkeuring Plan van aanpak (of </a:t>
            </a:r>
            <a:r>
              <a:rPr lang="nl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eerder</a:t>
            </a:r>
          </a:p>
          <a:p>
            <a:pPr marL="0" indent="0">
              <a:buNone/>
            </a:pP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indien afgesproken)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1120587" y="4661636"/>
            <a:ext cx="7091084" cy="1174377"/>
          </a:xfrm>
          <a:prstGeom prst="rect">
            <a:avLst/>
          </a:prstGeom>
          <a:solidFill>
            <a:schemeClr val="bg1">
              <a:lumMod val="75000"/>
              <a:alpha val="61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ight Arrow 6"/>
          <p:cNvSpPr/>
          <p:nvPr/>
        </p:nvSpPr>
        <p:spPr>
          <a:xfrm>
            <a:off x="484099" y="5136772"/>
            <a:ext cx="457200" cy="2061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453568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85" y="2904565"/>
            <a:ext cx="8340437" cy="1143000"/>
          </a:xfrm>
        </p:spPr>
        <p:txBody>
          <a:bodyPr/>
          <a:lstStyle/>
          <a:p>
            <a:pPr algn="r"/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Invullen ‘Maatregelen’ uit energieplan</a:t>
            </a:r>
            <a:b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(eenmalig)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7656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Invullen energieplan </a:t>
            </a:r>
            <a:endParaRPr lang="nl-B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023" y="1752600"/>
            <a:ext cx="8373035" cy="3657600"/>
          </a:xfrm>
        </p:spPr>
        <p:txBody>
          <a:bodyPr/>
          <a:lstStyle/>
          <a:p>
            <a:pPr marL="0" indent="0">
              <a:buNone/>
            </a:pPr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Zekere maatregelen</a:t>
            </a:r>
          </a:p>
          <a:p>
            <a:endParaRPr lang="nl-N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Volgnummer maatregel (ligt vast)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Naam maatregel (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energieauditverslag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of projectfiche)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‘Proces’: geef aan op welk proces maatregel slaat (uitvalmenu)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Gepland jaar van realisatie: via uitvalmenu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Aard: besparing in proces of utilities (via uitvalmenu)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Investering: IRR en investeringskost uit projectfiches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Geraamde energiebesparing in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GJ</a:t>
            </a:r>
            <a:r>
              <a:rPr lang="nl-NL" sz="19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 cfr projectfiches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Besparing ton CO</a:t>
            </a:r>
            <a:r>
              <a:rPr lang="nl-NL" sz="19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 wordt automatisch berekend (kan aangepast worden; andere EF dan aardgas) 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929924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Invullen energieplan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Studie maatregelen</a:t>
            </a:r>
          </a:p>
          <a:p>
            <a:endParaRPr lang="nl-N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Volgnummer maatregel (ligt vast)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Naam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maatregel (cfr: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energieauditverslag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of projectfiche)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‘Gepland jaar studie af’: uitvalmenu (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projectfiches)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Proces’: geef aan op welk proces maatregel slaat (uitvalmenu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Potentiële energiegesparing: in te vullen indien beschikbaar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Potentiële besparing ton CO</a:t>
            </a:r>
            <a:r>
              <a:rPr lang="nl-NL" sz="19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/j: automatisch berekend</a:t>
            </a:r>
            <a:endParaRPr lang="nl-N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16745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Invullen energieplan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PRM’s</a:t>
            </a:r>
          </a:p>
          <a:p>
            <a:endParaRPr lang="nl-N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De inhoud van de meeste kolommen komt overeen met de uitleg onder ‘Zekere maatregelen’</a:t>
            </a: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Bijkomend: basiseenheidskost is deze gebruikt in de energiestudie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Brandstof: euro/GJ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Electriciteit : euro/MWh</a:t>
            </a:r>
          </a:p>
          <a:p>
            <a:pPr marL="0" indent="0">
              <a:buNone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nl-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9716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Invullen energieplan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Overige </a:t>
            </a:r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</a:t>
            </a:r>
          </a:p>
          <a:p>
            <a:endParaRPr lang="nl-N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Deze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rubriek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kan niet ingevuld worden bij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het invullen van het energieplan, maar eventueel later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tijdens de monitoring als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studies of PRM’s zekere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worden of als het bedrijf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volledig nieuwe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(niet opgenomen in het energieplan) bedenkt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en wil uitvoeren</a:t>
            </a:r>
          </a:p>
          <a:p>
            <a:endParaRPr lang="nl-B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529367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61129"/>
            <a:ext cx="7772400" cy="1143000"/>
          </a:xfrm>
        </p:spPr>
        <p:txBody>
          <a:bodyPr/>
          <a:lstStyle/>
          <a:p>
            <a:pPr algn="r"/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Invullen ‘Maatregelen’ tijdens Monitoring (jaarlijks)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89836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Structuur maatregelenblad: </a:t>
            </a:r>
            <a:b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deel Monitoring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600"/>
            <a:ext cx="8117542" cy="4137212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Begint met monitoring over 2015, in te vullen in 2016 (na goedkeuring plan, daarna jaarlijks tot in 2021 (over 2020)</a:t>
            </a: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Alle monitoring van de maatregelen staat in één tabblad</a:t>
            </a: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Kleurencode: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roen = doorgekopieerd uit plan of monitoring vorig jaar of automatisch berekend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Geel: in te vullen door het bedrijf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Doorgekopieerde besparingen kunnen/dienen het jaar daarna overschreven worden (zeker indien de besparing afhankelijk is van het productiepeil)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Ingevulde besparingen van een vorig jaar kan men niet meer veranderen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365927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83" y="457200"/>
            <a:ext cx="8155708" cy="1143000"/>
          </a:xfrm>
        </p:spPr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Specifieke punten bij de monitoring van maatregelen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8072718" cy="4217895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Zekere maatregelen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Vul besparing in aan primaire warmte- en elektrische energie,  en vermeden CO</a:t>
            </a:r>
            <a:r>
              <a:rPr lang="nl-NL" sz="19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– emissie, die werkelijk gerealiseerd werden in het gemonitorde jaar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Bereken de besparingen zoals aangegeven in het energieaudit verslag; rapporteer enkel het effectief gerealiseerd deel (indien implementatie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bvb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midden jaar x)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Men kan opmerkingen toevoegen in de laatste kolom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Geef aan wat het resultaat is van een studie die klaar moest zijn in het gemonitorde jaar: twee opties: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Studie leidt tot rendabele maatregel: toevoegen onder nieuwe maatregelen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Studie wordt gestopt: vul reden stopzetting in in laatste kolom</a:t>
            </a:r>
            <a:endParaRPr lang="nl-B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673212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18" y="457200"/>
            <a:ext cx="8137237" cy="1143000"/>
          </a:xfrm>
        </p:spPr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Specifieke punten bij de monitoring van </a:t>
            </a:r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53984"/>
            <a:ext cx="7772400" cy="4208930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PRM’s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Nieuwe waarden: vul jaarlijks de nieuwe eenheidsprijzen evenals de investeringskosten en herrekende IRR in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Resultaat herrekening: indien de nieuwe IRR &gt;14% (VER) of  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&gt;12,5% (voor niet-VER) wordt de PRM rendabel en wordt hij een nieuwe maatregel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Overige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Komen van: 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 studies of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PRM’s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 of van nieuwe ideeën (die niet opgenomen waren in het plan)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Invullen in plan deel en daarna in monitoring deel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Flexibele Maatregelen</a:t>
            </a:r>
            <a:endParaRPr lang="nl-BE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2775" y="6206404"/>
            <a:ext cx="6629400" cy="471487"/>
          </a:xfrm>
        </p:spPr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75373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835" y="2608729"/>
            <a:ext cx="7772400" cy="1151965"/>
          </a:xfrm>
        </p:spPr>
        <p:txBody>
          <a:bodyPr/>
          <a:lstStyle/>
          <a:p>
            <a:r>
              <a:rPr lang="nl-NL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Visualisering resultaten energiebesparingen</a:t>
            </a:r>
            <a:endParaRPr lang="nl-BE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49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nl-BE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Informatie over het invullen</a:t>
            </a:r>
            <a:endParaRPr lang="nl-BE" sz="2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17471"/>
            <a:ext cx="7772400" cy="754379"/>
          </a:xfrm>
        </p:spPr>
        <p:txBody>
          <a:bodyPr/>
          <a:lstStyle/>
          <a:p>
            <a:pPr algn="ctr"/>
            <a:r>
              <a:rPr lang="nl-BE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EBO-rekenblad (Excel)</a:t>
            </a:r>
            <a:endParaRPr lang="nl-BE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353741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Resultaten energiebesparingen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Tabblad ‘Grafieken’</a:t>
            </a:r>
            <a:b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Geeft resultaten energiebesparing in grafiekvorm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Evolutie totaal primair energieverbruik bedrijf vanaf 2010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Evolutie van totale CO</a:t>
            </a:r>
            <a:r>
              <a:rPr lang="nl-NL" sz="19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-emissie vanaf 2014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Evolutie vanaf 2014 van de: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Rendementen van energieoverdrachten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Specifiek energieverbruik van processen in productie en </a:t>
            </a:r>
            <a:r>
              <a:rPr lang="nl-N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Grafieken zijn nuttig voor het bedrijf zelf en niet geschikt voor vergelijking tussen bedrijven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66102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Resultaten </a:t>
            </a:r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energiebesparingen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93776"/>
          </a:xfrm>
        </p:spPr>
        <p:txBody>
          <a:bodyPr/>
          <a:lstStyle/>
          <a:p>
            <a:r>
              <a:rPr lang="nl-NL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Tabblad ‘EPIS’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EPI van proces in jaar i is SEV proces in jaar i gedeeld door SEV proces in 2014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Grafiek EPI proces van 2014 tot jaar x geeft evolutie van primair energieverbruik van dit proces in de tijd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Grafiek EPI totaal primair energieverbruik bedrijf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Wegingsfactor  processen zijn activiteitsdata laatst gemonitorde jaar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Deel som van SEV-processen met hun wegingsfactor door jaarverbruik 2014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EPI totaal primair energieverbruik in een bepaald monitoring jaar verschilt van deze van een ander monitoring jaar!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B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22800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553" y="2617694"/>
            <a:ext cx="7772400" cy="1143000"/>
          </a:xfrm>
        </p:spPr>
        <p:txBody>
          <a:bodyPr/>
          <a:lstStyle/>
          <a:p>
            <a:r>
              <a:rPr lang="nl-NL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Overzicht energiebesparingen uit maatregelen</a:t>
            </a:r>
            <a:endParaRPr lang="nl-BE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75376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Resultaten via blad ‘Maatregelen</a:t>
            </a:r>
            <a:r>
              <a:rPr lang="nl-NL" dirty="0" smtClean="0"/>
              <a:t>’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812" y="1752599"/>
            <a:ext cx="8588188" cy="4306456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Tabblad ‘Maatregelen’ geeft in het monitoring deel </a:t>
            </a:r>
            <a:r>
              <a:rPr lang="nl-NL" sz="2300" u="sng" dirty="0">
                <a:latin typeface="Arial" panose="020B0604020202020204" pitchFamily="34" charset="0"/>
                <a:cs typeface="Arial" panose="020B0604020202020204" pitchFamily="34" charset="0"/>
              </a:rPr>
              <a:t>per maatregel</a:t>
            </a: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 en per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jaar een overzicht van de gerealiseerde en niet gerealiseerde besparingen:</a:t>
            </a:r>
            <a:b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Rijen 31-36 tonen tonen deze resultaten per jaar voor de </a:t>
            </a:r>
            <a:r>
              <a:rPr lang="nl-NL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jaren </a:t>
            </a:r>
            <a:br>
              <a:rPr lang="nl-NL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2015 tot 2020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van de zekere maatregelen en rijen 111-116 van de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overige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1900" u="sng" dirty="0">
                <a:latin typeface="Arial" panose="020B0604020202020204" pitchFamily="34" charset="0"/>
                <a:cs typeface="Arial" panose="020B0604020202020204" pitchFamily="34" charset="0"/>
              </a:rPr>
              <a:t>totalen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 van gerealiseerde en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niet-uitgevoerde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besparingen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voor 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de duur van de EBO tot het laatste gemonitorde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jaar vindt men 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 rij 37 voor de </a:t>
            </a:r>
            <a:r>
              <a:rPr lang="nl-NL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zekere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en rij 117 voor de </a:t>
            </a:r>
            <a:r>
              <a:rPr lang="nl-NL" sz="19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overige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maatregelen</a:t>
            </a:r>
            <a:b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Rij 121 toont dezelfde informatie voor alle maatregelen samen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923869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VARIA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812" y="1752599"/>
            <a:ext cx="8588188" cy="4306456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Geen tabbladen toevoegen in het rekenblad</a:t>
            </a:r>
            <a:endParaRPr lang="nl-N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360363">
              <a:buNone/>
            </a:pP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(eveneens links naar andere documenten vermijden)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620303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447" y="2707342"/>
            <a:ext cx="7772400" cy="1143000"/>
          </a:xfrm>
        </p:spPr>
        <p:txBody>
          <a:bodyPr/>
          <a:lstStyle/>
          <a:p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 u! Vragen?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964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Doelstelling rekenblad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35290" cy="4091940"/>
          </a:xfrm>
        </p:spPr>
        <p:txBody>
          <a:bodyPr/>
          <a:lstStyle/>
          <a:p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Informatie geven aan bedrijven over hun energieverbruik en de invloed van energiebesparingen binnen het kader van de EBO</a:t>
            </a:r>
            <a:b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B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Vergemakkelijken van de monitoring zowel qua invulling als beoordeling</a:t>
            </a:r>
            <a:b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B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Het rekenblad dient enkel voor één bepaald bedrijf en wordt niet gebruikt om te vergelijken met analoge processen (bv. </a:t>
            </a:r>
            <a:r>
              <a:rPr lang="nl-BE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extrusie</a:t>
            </a:r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) of energieoverdrachten (bv. stoomketelrendement)</a:t>
            </a:r>
            <a:endParaRPr lang="nl-B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6782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Inhoud rekenblad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300" dirty="0">
                <a:latin typeface="Arial" panose="020B0604020202020204" pitchFamily="34" charset="0"/>
                <a:cs typeface="Arial" panose="020B0604020202020204" pitchFamily="34" charset="0"/>
              </a:rPr>
              <a:t>Overzicht van de maatregelen volgens </a:t>
            </a:r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</a:t>
            </a:r>
            <a:endParaRPr lang="nl-BE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Wat is gepland?</a:t>
            </a:r>
          </a:p>
          <a:p>
            <a:pPr lvl="1"/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Jaarlijkse monitoring </a:t>
            </a: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van de resultaten (uitvoering + besparing)</a:t>
            </a:r>
          </a:p>
          <a:p>
            <a:pPr marL="457200" lvl="1" indent="0">
              <a:buNone/>
            </a:pPr>
            <a:endParaRPr lang="nl-B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2300" dirty="0">
                <a:latin typeface="Arial" panose="020B0604020202020204" pitchFamily="34" charset="0"/>
                <a:cs typeface="Arial" panose="020B0604020202020204" pitchFamily="34" charset="0"/>
              </a:rPr>
              <a:t>Overzicht in de tijd van de energieverbruiken in de belangrijkste processen met daarbij</a:t>
            </a:r>
          </a:p>
          <a:p>
            <a:pPr lvl="1"/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Invloed van maatregelen op het energieverbruik</a:t>
            </a:r>
          </a:p>
          <a:p>
            <a:pPr lvl="1"/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Evolutie specifiek </a:t>
            </a: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energieverbruik (per proces en globaal)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Evolutie rendementen van secundaire energieopwekking</a:t>
            </a:r>
          </a:p>
          <a:p>
            <a:pPr lvl="1"/>
            <a:r>
              <a:rPr lang="nl-BE" sz="1900" dirty="0">
                <a:latin typeface="Arial" panose="020B0604020202020204" pitchFamily="34" charset="0"/>
                <a:cs typeface="Arial" panose="020B0604020202020204" pitchFamily="34" charset="0"/>
              </a:rPr>
              <a:t>Grafisch overzicht van resultaten van energiebesparingen</a:t>
            </a:r>
          </a:p>
          <a:p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578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Indeling EBO-rekenblad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61062"/>
            <a:ext cx="8310419" cy="4423410"/>
          </a:xfrm>
        </p:spPr>
        <p:txBody>
          <a:bodyPr/>
          <a:lstStyle/>
          <a:p>
            <a:pPr marL="0" indent="0">
              <a:buNone/>
            </a:pPr>
            <a:r>
              <a:rPr lang="nl-BE" sz="2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Rekenblad omvat 14 tabbladen: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nl-BE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Handleiding_Invullen</a:t>
            </a: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’ en ‘</a:t>
            </a:r>
            <a:r>
              <a:rPr lang="nl-BE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Handleiding_Resultaten</a:t>
            </a:r>
            <a:endParaRPr lang="nl-BE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‘Vorige jaren’: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Administratieve bedrijfsdata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Totale primaire energieverbruiken in 2010 tot 2013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Automatische berekening primair energieverbruik van referentiejaar 2014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7 tabbladen (‘2014’ t.e.m. ‘2020’): </a:t>
            </a: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voor invulling jaarlijkse energiemonitoring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‘Overzicht’: </a:t>
            </a: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technisch tabblad voor grafieken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‘Grafieken’: </a:t>
            </a: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evolutie totaal energieverbruik en totale emissie plus specifieke energieverbruiken per </a:t>
            </a:r>
            <a:r>
              <a:rPr lang="nl-BE" sz="1600" dirty="0">
                <a:latin typeface="Arial" panose="020B0604020202020204" pitchFamily="34" charset="0"/>
                <a:cs typeface="Arial" panose="020B0604020202020204" pitchFamily="34" charset="0"/>
              </a:rPr>
              <a:t>proces </a:t>
            </a: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rendementen voor energieoverdrachten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‘EPIS’: </a:t>
            </a: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berekent en toont </a:t>
            </a:r>
            <a:r>
              <a:rPr lang="nl-B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energieprestatieindices</a:t>
            </a: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(proces/totaal)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‘Maatregelen’: </a:t>
            </a:r>
            <a:r>
              <a:rPr lang="nl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plan en monitoring van maatregelen per soort</a:t>
            </a:r>
          </a:p>
          <a:p>
            <a:pPr marL="0" indent="0">
              <a:buNone/>
            </a:pP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5435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457200"/>
            <a:ext cx="8309610" cy="1143000"/>
          </a:xfrm>
        </p:spPr>
        <p:txBody>
          <a:bodyPr/>
          <a:lstStyle/>
          <a:p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Tabblad jaarlijkse energiemonitoring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90" y="1623296"/>
            <a:ext cx="8195310" cy="4316506"/>
          </a:xfrm>
        </p:spPr>
        <p:txBody>
          <a:bodyPr/>
          <a:lstStyle/>
          <a:p>
            <a:pPr marL="354013" indent="-354013">
              <a:buFont typeface="+mj-lt"/>
              <a:buAutoNum type="arabicPeriod"/>
            </a:pPr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Drie horizontale blokken met energie-inputs en -verbruiken</a:t>
            </a:r>
          </a:p>
          <a:p>
            <a:pPr marL="857250" lvl="1" indent="-457200">
              <a:buFont typeface="+mj-lt"/>
              <a:buAutoNum type="alphaUcPeriod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Invulblok: enkel cellen met gele achtergrond invullen</a:t>
            </a:r>
          </a:p>
          <a:p>
            <a:pPr marL="857250" lvl="1" indent="-457200">
              <a:buFont typeface="+mj-lt"/>
              <a:buAutoNum type="alphaUcPeriod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Omrekening verbruiken naar primaire energie en berekening SEV en rendementen: verloopt automatisch</a:t>
            </a:r>
          </a:p>
          <a:p>
            <a:pPr marL="857250" lvl="1" indent="-457200">
              <a:buFont typeface="+mj-lt"/>
              <a:buAutoNum type="alphaUcPeriod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Automatische berekening CO</a:t>
            </a:r>
            <a:r>
              <a:rPr lang="nl-BE" sz="19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-emissies van de verbruikte energie</a:t>
            </a:r>
          </a:p>
          <a:p>
            <a:pPr marL="354013" indent="-354013">
              <a:buFont typeface="+mj-lt"/>
              <a:buAutoNum type="arabicPeriod"/>
            </a:pPr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Drie verticale blokken</a:t>
            </a:r>
          </a:p>
          <a:p>
            <a:pPr marL="754063" lvl="1" indent="-354013">
              <a:buFont typeface="+mj-lt"/>
              <a:buAutoNum type="arabicPeriod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D-Y: overdrachten van primaire naar secundaire energie of tussen secundaire energiedragers</a:t>
            </a:r>
          </a:p>
          <a:p>
            <a:pPr marL="754063" lvl="1" indent="-354013">
              <a:buFont typeface="+mj-lt"/>
              <a:buAutoNum type="arabicPeriod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AA- AM: energieverbruiken in nutsvoorzieningen</a:t>
            </a:r>
          </a:p>
          <a:p>
            <a:pPr marL="754063" lvl="1" indent="-354013">
              <a:buFont typeface="+mj-lt"/>
              <a:buAutoNum type="arabicPeriod"/>
            </a:pP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Kolom AO-CI: energieverbruiken in productieprocessen</a:t>
            </a:r>
          </a:p>
          <a:p>
            <a:pPr marL="354013" indent="-354013">
              <a:buFont typeface="+mj-lt"/>
              <a:buAutoNum type="arabicPeriod"/>
            </a:pPr>
            <a: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Rij 3 bevat de benaming van de processen: </a:t>
            </a:r>
            <a:br>
              <a:rPr lang="nl-BE" sz="2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blauwe zijn vast, groene zijn vrij in te vullen door het bedrijf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6813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624" y="2779058"/>
            <a:ext cx="7772400" cy="1143000"/>
          </a:xfrm>
        </p:spPr>
        <p:txBody>
          <a:bodyPr/>
          <a:lstStyle/>
          <a:p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Invullen tabblad ‘2014’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010-094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2303934"/>
      </p:ext>
    </p:extLst>
  </p:cSld>
  <p:clrMapOvr>
    <a:masterClrMapping/>
  </p:clrMapOvr>
</p:sld>
</file>

<file path=ppt/theme/theme1.xml><?xml version="1.0" encoding="utf-8"?>
<a:theme xmlns:a="http://schemas.openxmlformats.org/drawingml/2006/main" name="010-xxx Blanco VVB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ito_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to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o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8A7F975B079439E7ACE50A52BD647" ma:contentTypeVersion="1" ma:contentTypeDescription="Create a new document." ma:contentTypeScope="" ma:versionID="571925eab57ed8c389d67c5509bd567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EF79F05-CE43-4E85-865A-4C5FC40574CF}"/>
</file>

<file path=customXml/itemProps2.xml><?xml version="1.0" encoding="utf-8"?>
<ds:datastoreItem xmlns:ds="http://schemas.openxmlformats.org/officeDocument/2006/customXml" ds:itemID="{1F1B21D9-87D0-47BD-B8E3-F3841BE5A4E8}"/>
</file>

<file path=customXml/itemProps3.xml><?xml version="1.0" encoding="utf-8"?>
<ds:datastoreItem xmlns:ds="http://schemas.openxmlformats.org/officeDocument/2006/customXml" ds:itemID="{259E31F8-CF89-46F3-965E-DFEC250A53A7}"/>
</file>

<file path=docProps/app.xml><?xml version="1.0" encoding="utf-8"?>
<Properties xmlns="http://schemas.openxmlformats.org/officeDocument/2006/extended-properties" xmlns:vt="http://schemas.openxmlformats.org/officeDocument/2006/docPropsVTypes">
  <Template>010-xxx Blanco VVB</Template>
  <TotalTime>1074</TotalTime>
  <Words>2436</Words>
  <Application>Microsoft Office PowerPoint</Application>
  <PresentationFormat>On-screen Show (4:3)</PresentationFormat>
  <Paragraphs>369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010-xxx Blanco VVB</vt:lpstr>
      <vt:lpstr>Infosessie  Invullen van het EBO-rekenblad</vt:lpstr>
      <vt:lpstr>Rapportering rond EBO</vt:lpstr>
      <vt:lpstr>Rapportering rond EBO (2)</vt:lpstr>
      <vt:lpstr>Informatie over het invullen</vt:lpstr>
      <vt:lpstr>Doelstelling rekenblad</vt:lpstr>
      <vt:lpstr>Inhoud rekenblad</vt:lpstr>
      <vt:lpstr>Indeling EBO-rekenblad</vt:lpstr>
      <vt:lpstr>Tabblad jaarlijkse energiemonitoring</vt:lpstr>
      <vt:lpstr>Invullen tabblad ‘2014’</vt:lpstr>
      <vt:lpstr>Invulblok A – de rijen</vt:lpstr>
      <vt:lpstr>Invulblok A – de rijen (2)</vt:lpstr>
      <vt:lpstr>Invulblok A – de rijen (3)</vt:lpstr>
      <vt:lpstr>Invulblok A – de kolommen </vt:lpstr>
      <vt:lpstr>Invulblok A – de kolommen (2)</vt:lpstr>
      <vt:lpstr>Invulblok A – de kolommen (3)</vt:lpstr>
      <vt:lpstr>Invulblok A – de kolommen (4)</vt:lpstr>
      <vt:lpstr>Invulblok A – de kolommen (5)</vt:lpstr>
      <vt:lpstr>Invulblok A – de kolommen (6)</vt:lpstr>
      <vt:lpstr>Enkele FAQ’s</vt:lpstr>
      <vt:lpstr>Enkele FAQ’s (2)</vt:lpstr>
      <vt:lpstr>Invullen van andere tabbladen  ‘2015’ t.e.m. ‘2020’</vt:lpstr>
      <vt:lpstr>Invullen tabbladen 2015-2020 </vt:lpstr>
      <vt:lpstr>Uitlezen resultaten tabbladen  ‘2014’ t.e.m. ‘2020’</vt:lpstr>
      <vt:lpstr>Jaarresultaten energieverbruik</vt:lpstr>
      <vt:lpstr>Jaarresultaten energieverbruik (2)</vt:lpstr>
      <vt:lpstr>Jaarresultaten energieverbruik (3)</vt:lpstr>
      <vt:lpstr>Tabblad Maatregelen</vt:lpstr>
      <vt:lpstr>Structuur tabblad Maatregelen</vt:lpstr>
      <vt:lpstr>Structuur tabblad Maatregelen (2)</vt:lpstr>
      <vt:lpstr>Invullen ‘Maatregelen’ uit energieplan (eenmalig)</vt:lpstr>
      <vt:lpstr>Invullen energieplan </vt:lpstr>
      <vt:lpstr>Invullen energieplan (2)</vt:lpstr>
      <vt:lpstr>Invullen energieplan (3)</vt:lpstr>
      <vt:lpstr>Invullen energieplan (4)</vt:lpstr>
      <vt:lpstr>Invullen ‘Maatregelen’ tijdens Monitoring (jaarlijks)</vt:lpstr>
      <vt:lpstr>Structuur maatregelenblad:  deel Monitoring</vt:lpstr>
      <vt:lpstr>Specifieke punten bij de monitoring van maatregelen</vt:lpstr>
      <vt:lpstr>Specifieke punten bij de monitoring van maatregelen (2)</vt:lpstr>
      <vt:lpstr>Visualisering resultaten energiebesparingen</vt:lpstr>
      <vt:lpstr>Resultaten energiebesparingen</vt:lpstr>
      <vt:lpstr>Resultaten energiebesparingen (2)</vt:lpstr>
      <vt:lpstr>Overzicht energiebesparingen uit maatregelen</vt:lpstr>
      <vt:lpstr>Resultaten via blad ‘Maatregelen’</vt:lpstr>
      <vt:lpstr>VARIA</vt:lpstr>
      <vt:lpstr>Dank u! Vragen?</vt:lpstr>
    </vt:vector>
  </TitlesOfParts>
  <Company>VITO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EBO – Uitleg bij invullen van het Excel-werkblad</dc:title>
  <dc:creator>Martens Xavier</dc:creator>
  <cp:lastModifiedBy>Reunes Geert</cp:lastModifiedBy>
  <cp:revision>118</cp:revision>
  <cp:lastPrinted>2016-01-07T14:48:24Z</cp:lastPrinted>
  <dcterms:created xsi:type="dcterms:W3CDTF">2015-12-18T08:10:54Z</dcterms:created>
  <dcterms:modified xsi:type="dcterms:W3CDTF">2016-02-02T14:18:30Z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0x0101007E68A7F975B079439E7ACE50A52BD647</vt:lpwstr>
  </property>
</Properties>
</file>